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5" r:id="rId3"/>
    <p:sldId id="311" r:id="rId4"/>
    <p:sldId id="297" r:id="rId5"/>
    <p:sldId id="312" r:id="rId6"/>
    <p:sldId id="313" r:id="rId7"/>
    <p:sldId id="314" r:id="rId8"/>
    <p:sldId id="315" r:id="rId9"/>
    <p:sldId id="316" r:id="rId10"/>
    <p:sldId id="317" r:id="rId11"/>
    <p:sldId id="318" r:id="rId12"/>
    <p:sldId id="319" r:id="rId13"/>
    <p:sldId id="320"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FFFF"/>
    <a:srgbClr val="DDDDDD"/>
    <a:srgbClr val="B2B2B2"/>
    <a:srgbClr val="FF0000"/>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24" autoAdjust="0"/>
  </p:normalViewPr>
  <p:slideViewPr>
    <p:cSldViewPr>
      <p:cViewPr varScale="1">
        <p:scale>
          <a:sx n="70" d="100"/>
          <a:sy n="70" d="100"/>
        </p:scale>
        <p:origin x="19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algn="r">
              <a:defRPr sz="1200"/>
            </a:lvl1pPr>
          </a:lstStyle>
          <a:p>
            <a:fld id="{C4CCF258-8365-4825-858B-1B0C6F5E7BB8}" type="datetimeFigureOut">
              <a:rPr lang="en-US"/>
              <a:pPr/>
              <a:t>7/27/2017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algn="r">
              <a:defRPr sz="1200"/>
            </a:lvl1pPr>
          </a:lstStyle>
          <a:p>
            <a:fld id="{95DF4265-50E1-4378-8D7F-A20E8690F8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p:txBody>
          <a:bodyPr/>
          <a:lstStyle/>
          <a:p>
            <a:r>
              <a:rPr lang="en-US"/>
              <a:t>When you’re building a simple house, a modern sky-scraper or the Taj Mal, you always start first in exactly the same place.  Where is that, what is the first step in building a sturdy &amp; magnificent structure?</a:t>
            </a:r>
          </a:p>
          <a:p>
            <a:endParaRPr lang="en-US"/>
          </a:p>
          <a:p>
            <a:r>
              <a:rPr lang="en-US"/>
              <a:t>All building starts at the foundation.  And guess what the foundation of parliamentary debate is?  Yes…persuasion.  Persuasion is the foundation of championship parliamentary debate, so that is where we’ll start building our skills.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p:txBody>
          <a:bodyPr/>
          <a:lstStyle/>
          <a:p>
            <a:pPr eaLnBrk="1" hangingPunct="1">
              <a:spcBef>
                <a:spcPct val="0"/>
              </a:spcBef>
            </a:pPr>
            <a:r>
              <a:rPr lang="en-US" dirty="0"/>
              <a:t>How do you win a parliamentary debate?</a:t>
            </a:r>
          </a:p>
          <a:p>
            <a:pPr eaLnBrk="1" hangingPunct="1">
              <a:spcBef>
                <a:spcPct val="0"/>
              </a:spcBef>
            </a:pPr>
            <a:r>
              <a:rPr lang="en-US" dirty="0"/>
              <a:t>	Is there a scoreboard like football or basketball?</a:t>
            </a:r>
          </a:p>
          <a:p>
            <a:pPr eaLnBrk="1" hangingPunct="1">
              <a:spcBef>
                <a:spcPct val="0"/>
              </a:spcBef>
            </a:pPr>
            <a:r>
              <a:rPr lang="en-US" dirty="0"/>
              <a:t>Who do you need to convince?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Are you trying to convince the other team?</a:t>
            </a:r>
          </a:p>
          <a:p>
            <a:pPr eaLnBrk="1" hangingPunct="1">
              <a:spcBef>
                <a:spcPct val="0"/>
              </a:spcBef>
            </a:pPr>
            <a:r>
              <a:rPr lang="en-US" dirty="0"/>
              <a:t>Can you make the judge vote for you?</a:t>
            </a:r>
          </a:p>
          <a:p>
            <a:pPr eaLnBrk="1" hangingPunct="1">
              <a:spcBef>
                <a:spcPct val="0"/>
              </a:spcBef>
            </a:pPr>
            <a:r>
              <a:rPr lang="en-US" dirty="0"/>
              <a:t>What is the secret to parliamentary debate?</a:t>
            </a:r>
          </a:p>
        </p:txBody>
      </p:sp>
      <p:sp>
        <p:nvSpPr>
          <p:cNvPr id="19459" name="Slide Number Placeholder 3"/>
          <p:cNvSpPr>
            <a:spLocks noGrp="1"/>
          </p:cNvSpPr>
          <p:nvPr>
            <p:ph type="sldNum" sz="quarter" idx="5"/>
          </p:nvPr>
        </p:nvSpPr>
        <p:spPr>
          <a:noFill/>
        </p:spPr>
        <p:txBody>
          <a:bodyPr/>
          <a:lstStyle/>
          <a:p>
            <a:fld id="{47CC56DA-63CD-4A2F-B067-FD08C03C5AEB}"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p:txBody>
          <a:bodyPr/>
          <a:lstStyle/>
          <a:p>
            <a:pPr eaLnBrk="1" hangingPunct="1"/>
            <a:r>
              <a:rPr lang="en-US"/>
              <a:t>And when I say it’s been studied for thousands of years, I meant it…this was written by the philosopher Aristotle about 2300 years ago…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p:txBody>
          <a:bodyPr/>
          <a:lstStyle/>
          <a:p>
            <a:pPr eaLnBrk="1" hangingPunct="1"/>
            <a:r>
              <a:rPr lang="en-US"/>
              <a:t>This is about who the judge thinks you are, so who does the judge want you to 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p:txBody>
          <a:bodyPr/>
          <a:lstStyle/>
          <a:p>
            <a:pPr eaLnBrk="1" hangingPunct="1"/>
            <a:r>
              <a:rPr lang="en-US"/>
              <a:t>Pathos is an appeal to emotion…designed to show that we care about the same things</a:t>
            </a:r>
          </a:p>
          <a:p>
            <a:pPr eaLnBrk="1" hangingPunct="1"/>
            <a:endParaRPr lang="en-US"/>
          </a:p>
          <a:p>
            <a:pPr eaLnBrk="1" hangingPunct="1"/>
            <a:r>
              <a:rPr lang="en-US"/>
              <a:t>So here’s a question:  why are your judges spending their time at a debate tournament?  What do they care about??  Who do they care about?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p:txBody>
          <a:bodyPr/>
          <a:lstStyle/>
          <a:p>
            <a:pPr eaLnBrk="1" hangingPunct="1"/>
            <a:r>
              <a:rPr lang="en-US"/>
              <a:t>Here’s a hard lesson I learned in business &amp; in school after debate…being right is good, but it is not sufficient to persuade people.  It’s more important to be preferred than to be right.</a:t>
            </a:r>
          </a:p>
          <a:p>
            <a:pPr eaLnBrk="1" hangingPunct="1"/>
            <a:endParaRPr lang="en-US"/>
          </a:p>
          <a:p>
            <a:pPr eaLnBrk="1" hangingPunct="1"/>
            <a:r>
              <a:rPr lang="en-US"/>
              <a:t>To become a championship parliamentary debater, you need to work on all 3 elements of persuasion.  Anything less is…well, less.</a:t>
            </a:r>
          </a:p>
          <a:p>
            <a:pPr eaLnBrk="1" hangingPunct="1"/>
            <a:endParaRPr lang="en-US"/>
          </a:p>
          <a:p>
            <a:pPr eaLnBrk="1" hangingPunct="1"/>
            <a:r>
              <a:rPr lang="en-US"/>
              <a:t>Question:  How much of the last U.S. presidential election was won by ethos, pathos &amp; logos?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371600" y="3886200"/>
            <a:ext cx="6400800" cy="1143000"/>
          </a:xfrm>
        </p:spPr>
        <p:txBody>
          <a:bodyPr/>
          <a:lstStyle>
            <a:lvl1pPr marL="0" indent="0" algn="ctr">
              <a:buNone/>
              <a:defRPr>
                <a:solidFill>
                  <a:srgbClr val="FFFF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A5C6D2-2AB7-4A1C-A126-84BC7994CCCF}"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941731-02F7-4D62-A77B-F86B642890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8057C2-F4E1-4571-80BB-ED6F70440220}"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50ACBD-5BAD-4DDF-99B2-D4A8573EBC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E69389-F5C2-41EF-85F0-470358AA85E7}"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7461C8-04AC-4C2F-A365-B556B05FC0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6FB56E1C-90F0-4EA7-A8A1-335CEC34BF54}"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E74A57-03B9-4523-B65F-9EC7555171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B02FD1-82F4-4E01-8510-B98D412700C8}"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7524D5-8C59-4573-A99C-6380C26B25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8E5B42-7F8F-4101-8A12-D4C9F3A0A80A}"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B6DD8-AFD5-4C1B-B267-A7F8C66724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3B72B1-2172-4C44-B92F-4F941B782233}"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A7033A-2049-4BCB-910C-526F91CC83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0082E2F-3D43-4C76-B4DF-EE3249FFF354}"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2318B5-75A0-46D9-8C16-CEB4E76EF5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81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81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258679-05E3-4AA0-8B3B-B72C05252D4D}" type="datetimeFigureOut">
              <a:rPr lang="en-US"/>
              <a:pPr>
                <a:defRPr/>
              </a:pPr>
              <a:t>7/27/2017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C251EE-3F64-4450-90BC-78E3EC8C52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0561C93-CF2A-4FC3-816B-D05E63719C1E}" type="datetimeFigureOut">
              <a:rPr lang="en-US"/>
              <a:pPr>
                <a:defRPr/>
              </a:pPr>
              <a:t>7/27/2017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B5FD90-580C-40F6-8B61-B16B6A4C3E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A398DA-7FF6-4FC4-923D-69875063266F}" type="datetimeFigureOut">
              <a:rPr lang="en-US"/>
              <a:pPr>
                <a:defRPr/>
              </a:pPr>
              <a:t>7/27/2017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B40AC7-9B1E-4C91-9DBE-3E5707F50B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810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C0E7E8-5B13-4038-8D0E-C04586CC942E}"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BF3C2D-F6A1-453F-89DC-2F759EF3AD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4F50F8-1D21-4CED-AF6A-B9BA88CC0413}"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53E43F-D619-449F-AF9F-FB8EF27B8A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0" y="0"/>
            <a:ext cx="9144000" cy="6858000"/>
            <a:chOff x="0" y="0"/>
            <a:chExt cx="7415283" cy="4179445"/>
          </a:xfrm>
        </p:grpSpPr>
        <p:pic>
          <p:nvPicPr>
            <p:cNvPr id="1033" name="Picture 2" descr="C:\Documents and Settings\walterl\Local Settings\Temporary Internet Files\Content.IE5\V9LZ2EJQ\MP900448522[1].jpg"/>
            <p:cNvPicPr>
              <a:picLocks noChangeAspect="1" noChangeArrowheads="1"/>
            </p:cNvPicPr>
            <p:nvPr/>
          </p:nvPicPr>
          <p:blipFill>
            <a:blip r:embed="rId15"/>
            <a:srcRect l="9041" t="11826" r="9863" b="15109"/>
            <a:stretch>
              <a:fillRect/>
            </a:stretch>
          </p:blipFill>
          <p:spPr bwMode="auto">
            <a:xfrm>
              <a:off x="0" y="0"/>
              <a:ext cx="7415283" cy="4179445"/>
            </a:xfrm>
            <a:prstGeom prst="rect">
              <a:avLst/>
            </a:prstGeom>
            <a:noFill/>
            <a:ln w="9525">
              <a:noFill/>
              <a:miter lim="800000"/>
              <a:headEnd/>
              <a:tailEnd/>
            </a:ln>
          </p:spPr>
        </p:pic>
        <p:pic>
          <p:nvPicPr>
            <p:cNvPr id="2" name="Picture 2" descr="C:\Documents and Settings\walterl\Local Settings\Temporary Internet Files\Content.IE5\V9LZ2EJQ\MP900448522[1].jpg"/>
            <p:cNvPicPr>
              <a:picLocks noChangeAspect="1" noChangeArrowheads="1"/>
            </p:cNvPicPr>
            <p:nvPr/>
          </p:nvPicPr>
          <p:blipFill>
            <a:blip r:embed="rId15"/>
            <a:srcRect l="11507" t="15765" r="72330" b="22336"/>
            <a:stretch>
              <a:fillRect/>
            </a:stretch>
          </p:blipFill>
          <p:spPr bwMode="auto">
            <a:xfrm rot="5400000">
              <a:off x="2311261" y="-787262"/>
              <a:ext cx="2438400" cy="5841723"/>
            </a:xfrm>
            <a:prstGeom prst="rect">
              <a:avLst/>
            </a:prstGeom>
            <a:noFill/>
            <a:ln w="9525">
              <a:noFill/>
              <a:miter lim="800000"/>
              <a:headEnd/>
              <a:tailEnd/>
            </a:ln>
          </p:spPr>
        </p:pic>
      </p:grpSp>
      <p:sp>
        <p:nvSpPr>
          <p:cNvPr id="1027" name="Title Placeholder 1"/>
          <p:cNvSpPr>
            <a:spLocks noGrp="1"/>
          </p:cNvSpPr>
          <p:nvPr>
            <p:ph type="title"/>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 y="6553200"/>
            <a:ext cx="2133600" cy="365125"/>
          </a:xfrm>
          <a:prstGeom prst="rect">
            <a:avLst/>
          </a:prstGeom>
        </p:spPr>
        <p:txBody>
          <a:bodyPr vert="horz" lIns="91440" tIns="45720" rIns="91440" bIns="45720" rtlCol="0" anchor="b"/>
          <a:lstStyle>
            <a:lvl1pPr algn="l" fontAlgn="auto">
              <a:spcBef>
                <a:spcPts val="0"/>
              </a:spcBef>
              <a:spcAft>
                <a:spcPts val="0"/>
              </a:spcAft>
              <a:defRPr sz="1200">
                <a:solidFill>
                  <a:schemeClr val="accent3">
                    <a:lumMod val="75000"/>
                  </a:schemeClr>
                </a:solidFill>
                <a:latin typeface="+mn-lt"/>
                <a:cs typeface="+mn-cs"/>
              </a:defRPr>
            </a:lvl1pPr>
          </a:lstStyle>
          <a:p>
            <a:pPr>
              <a:defRPr/>
            </a:pPr>
            <a:fld id="{6FDFA6A1-98BF-44D7-B4E4-F2A7492905EC}" type="datetimeFigureOut">
              <a:rPr lang="en-US"/>
              <a:pPr>
                <a:defRPr/>
              </a:pPr>
              <a:t>7/27/2017</a:t>
            </a:fld>
            <a:endParaRPr lang="en-US"/>
          </a:p>
        </p:txBody>
      </p:sp>
      <p:sp>
        <p:nvSpPr>
          <p:cNvPr id="5" name="Footer Placeholder 4"/>
          <p:cNvSpPr>
            <a:spLocks noGrp="1"/>
          </p:cNvSpPr>
          <p:nvPr>
            <p:ph type="ftr" sz="quarter" idx="3"/>
          </p:nvPr>
        </p:nvSpPr>
        <p:spPr>
          <a:xfrm>
            <a:off x="3086100" y="6553200"/>
            <a:ext cx="2895600" cy="365125"/>
          </a:xfrm>
          <a:prstGeom prst="rect">
            <a:avLst/>
          </a:prstGeom>
        </p:spPr>
        <p:txBody>
          <a:bodyPr vert="horz" lIns="91440" tIns="45720" rIns="91440" bIns="45720" rtlCol="0" anchor="b"/>
          <a:lstStyle>
            <a:lvl1pPr algn="ctr" fontAlgn="auto">
              <a:spcBef>
                <a:spcPts val="0"/>
              </a:spcBef>
              <a:spcAft>
                <a:spcPts val="0"/>
              </a:spcAft>
              <a:defRPr sz="1200">
                <a:solidFill>
                  <a:schemeClr val="accent3">
                    <a:lumMod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58000" y="6553200"/>
            <a:ext cx="2133600" cy="365125"/>
          </a:xfrm>
          <a:prstGeom prst="rect">
            <a:avLst/>
          </a:prstGeom>
        </p:spPr>
        <p:txBody>
          <a:bodyPr vert="horz" lIns="91440" tIns="45720" rIns="91440" bIns="45720" rtlCol="0" anchor="b"/>
          <a:lstStyle>
            <a:lvl1pPr algn="r" fontAlgn="auto">
              <a:spcBef>
                <a:spcPts val="0"/>
              </a:spcBef>
              <a:spcAft>
                <a:spcPts val="0"/>
              </a:spcAft>
              <a:defRPr sz="1200">
                <a:solidFill>
                  <a:schemeClr val="accent3">
                    <a:lumMod val="75000"/>
                  </a:schemeClr>
                </a:solidFill>
                <a:latin typeface="+mn-lt"/>
                <a:cs typeface="+mn-cs"/>
              </a:defRPr>
            </a:lvl1pPr>
          </a:lstStyle>
          <a:p>
            <a:pPr>
              <a:defRPr/>
            </a:pPr>
            <a:fld id="{60B4BE0F-00D1-42E6-A45D-7A90205391FA}" type="slidenum">
              <a:rPr lang="en-US"/>
              <a:pPr>
                <a:defRPr/>
              </a:pPr>
              <a:t>‹#›</a:t>
            </a:fld>
            <a:endParaRPr lang="en-US"/>
          </a:p>
        </p:txBody>
      </p:sp>
      <p:sp>
        <p:nvSpPr>
          <p:cNvPr id="1034" name="Text Box 10"/>
          <p:cNvSpPr txBox="1">
            <a:spLocks noChangeArrowheads="1"/>
          </p:cNvSpPr>
          <p:nvPr userDrawn="1"/>
        </p:nvSpPr>
        <p:spPr bwMode="auto">
          <a:xfrm>
            <a:off x="6934200" y="6172200"/>
            <a:ext cx="1549400" cy="457200"/>
          </a:xfrm>
          <a:prstGeom prst="rect">
            <a:avLst/>
          </a:prstGeom>
          <a:noFill/>
          <a:ln w="9525">
            <a:noFill/>
            <a:miter lim="800000"/>
            <a:headEnd/>
            <a:tailEnd/>
          </a:ln>
          <a:effectLst/>
        </p:spPr>
        <p:txBody>
          <a:bodyPr wrap="none">
            <a:spAutoFit/>
          </a:bodyPr>
          <a:lstStyle/>
          <a:p>
            <a:pPr>
              <a:defRPr/>
            </a:pPr>
            <a:r>
              <a:rPr lang="en-US" sz="2400">
                <a:solidFill>
                  <a:srgbClr val="FFFFCC"/>
                </a:solidFill>
                <a:effectLst>
                  <a:outerShdw blurRad="38100" dist="38100" dir="2700000" algn="tl">
                    <a:srgbClr val="C0C0C0"/>
                  </a:outerShdw>
                </a:effectLst>
                <a:latin typeface="Brush Script MT" pitchFamily="66" charset="0"/>
                <a:cs typeface="+mn-cs"/>
              </a:rPr>
              <a:t>WHS Debate</a:t>
            </a:r>
            <a:endParaRPr lang="en-US" sz="2400">
              <a:solidFill>
                <a:srgbClr val="FFFFCC"/>
              </a:solidFill>
              <a:latin typeface="Brush Script MT" pitchFamily="66"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u="sng" kern="1200">
          <a:solidFill>
            <a:schemeClr val="bg1"/>
          </a:solidFill>
          <a:latin typeface="+mj-lt"/>
          <a:ea typeface="+mj-ea"/>
          <a:cs typeface="+mj-cs"/>
        </a:defRPr>
      </a:lvl1pPr>
      <a:lvl2pPr algn="ctr" rtl="0" eaLnBrk="0" fontAlgn="base" hangingPunct="0">
        <a:spcBef>
          <a:spcPct val="0"/>
        </a:spcBef>
        <a:spcAft>
          <a:spcPct val="0"/>
        </a:spcAft>
        <a:defRPr sz="3200" u="sng">
          <a:solidFill>
            <a:schemeClr val="bg1"/>
          </a:solidFill>
          <a:latin typeface="Calibri" pitchFamily="34" charset="0"/>
        </a:defRPr>
      </a:lvl2pPr>
      <a:lvl3pPr algn="ctr" rtl="0" eaLnBrk="0" fontAlgn="base" hangingPunct="0">
        <a:spcBef>
          <a:spcPct val="0"/>
        </a:spcBef>
        <a:spcAft>
          <a:spcPct val="0"/>
        </a:spcAft>
        <a:defRPr sz="3200" u="sng">
          <a:solidFill>
            <a:schemeClr val="bg1"/>
          </a:solidFill>
          <a:latin typeface="Calibri" pitchFamily="34" charset="0"/>
        </a:defRPr>
      </a:lvl3pPr>
      <a:lvl4pPr algn="ctr" rtl="0" eaLnBrk="0" fontAlgn="base" hangingPunct="0">
        <a:spcBef>
          <a:spcPct val="0"/>
        </a:spcBef>
        <a:spcAft>
          <a:spcPct val="0"/>
        </a:spcAft>
        <a:defRPr sz="3200" u="sng">
          <a:solidFill>
            <a:schemeClr val="bg1"/>
          </a:solidFill>
          <a:latin typeface="Calibri" pitchFamily="34" charset="0"/>
        </a:defRPr>
      </a:lvl4pPr>
      <a:lvl5pPr algn="ctr" rtl="0" eaLnBrk="0" fontAlgn="base" hangingPunct="0">
        <a:spcBef>
          <a:spcPct val="0"/>
        </a:spcBef>
        <a:spcAft>
          <a:spcPct val="0"/>
        </a:spcAft>
        <a:defRPr sz="3200" u="sng">
          <a:solidFill>
            <a:schemeClr val="bg1"/>
          </a:solidFill>
          <a:latin typeface="Calibri" pitchFamily="34" charset="0"/>
        </a:defRPr>
      </a:lvl5pPr>
      <a:lvl6pPr marL="457200" algn="ctr" rtl="0" fontAlgn="base">
        <a:spcBef>
          <a:spcPct val="0"/>
        </a:spcBef>
        <a:spcAft>
          <a:spcPct val="0"/>
        </a:spcAft>
        <a:defRPr sz="3200" u="sng">
          <a:solidFill>
            <a:schemeClr val="bg1"/>
          </a:solidFill>
          <a:latin typeface="Calibri" pitchFamily="34" charset="0"/>
        </a:defRPr>
      </a:lvl6pPr>
      <a:lvl7pPr marL="914400" algn="ctr" rtl="0" fontAlgn="base">
        <a:spcBef>
          <a:spcPct val="0"/>
        </a:spcBef>
        <a:spcAft>
          <a:spcPct val="0"/>
        </a:spcAft>
        <a:defRPr sz="3200" u="sng">
          <a:solidFill>
            <a:schemeClr val="bg1"/>
          </a:solidFill>
          <a:latin typeface="Calibri" pitchFamily="34" charset="0"/>
        </a:defRPr>
      </a:lvl7pPr>
      <a:lvl8pPr marL="1371600" algn="ctr" rtl="0" fontAlgn="base">
        <a:spcBef>
          <a:spcPct val="0"/>
        </a:spcBef>
        <a:spcAft>
          <a:spcPct val="0"/>
        </a:spcAft>
        <a:defRPr sz="3200" u="sng">
          <a:solidFill>
            <a:schemeClr val="bg1"/>
          </a:solidFill>
          <a:latin typeface="Calibri" pitchFamily="34" charset="0"/>
        </a:defRPr>
      </a:lvl8pPr>
      <a:lvl9pPr marL="1828800" algn="ctr" rtl="0" fontAlgn="base">
        <a:spcBef>
          <a:spcPct val="0"/>
        </a:spcBef>
        <a:spcAft>
          <a:spcPct val="0"/>
        </a:spcAft>
        <a:defRPr sz="3200" u="sng">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hangingPunct="1">
              <a:defRPr/>
            </a:pPr>
            <a:r>
              <a:rPr lang="en-US" dirty="0">
                <a:solidFill>
                  <a:srgbClr val="FFFFCC"/>
                </a:solidFill>
                <a:effectLst>
                  <a:outerShdw blurRad="38100" dist="38100" dir="2700000" algn="tl">
                    <a:srgbClr val="C0C0C0"/>
                  </a:outerShdw>
                </a:effectLst>
              </a:rPr>
              <a:t>The Power of Persuasion</a:t>
            </a:r>
            <a:br>
              <a:rPr lang="en-US" dirty="0">
                <a:solidFill>
                  <a:srgbClr val="FFFFCC"/>
                </a:solidFill>
                <a:effectLst>
                  <a:outerShdw blurRad="38100" dist="38100" dir="2700000" algn="tl">
                    <a:srgbClr val="C0C0C0"/>
                  </a:outerShdw>
                </a:effectLst>
              </a:rPr>
            </a:br>
            <a:r>
              <a:rPr lang="en-US" dirty="0">
                <a:solidFill>
                  <a:srgbClr val="FFFFCC"/>
                </a:solidFill>
                <a:effectLst>
                  <a:outerShdw blurRad="38100" dist="38100" dir="2700000" algn="tl">
                    <a:srgbClr val="C0C0C0"/>
                  </a:outerShdw>
                </a:effectLst>
              </a:rPr>
              <a:t>in Parliamentary Debate</a:t>
            </a:r>
          </a:p>
        </p:txBody>
      </p:sp>
      <p:sp>
        <p:nvSpPr>
          <p:cNvPr id="16386" name="Subtitle 2"/>
          <p:cNvSpPr>
            <a:spLocks noGrp="1"/>
          </p:cNvSpPr>
          <p:nvPr>
            <p:ph type="subTitle" idx="1"/>
          </p:nvPr>
        </p:nvSpPr>
        <p:spPr/>
        <p:txBody>
          <a:bodyPr/>
          <a:lstStyle/>
          <a:p>
            <a:pPr>
              <a:lnSpc>
                <a:spcPct val="90000"/>
              </a:lnSpc>
            </a:pPr>
            <a:r>
              <a:rPr lang="en-US">
                <a:solidFill>
                  <a:schemeClr val="bg1"/>
                </a:solidFill>
              </a:rPr>
              <a:t>2016 SNFI</a:t>
            </a:r>
            <a:br>
              <a:rPr lang="en-US">
                <a:solidFill>
                  <a:schemeClr val="bg1"/>
                </a:solidFill>
              </a:rPr>
            </a:br>
            <a:r>
              <a:rPr lang="en-US">
                <a:solidFill>
                  <a:schemeClr val="bg1"/>
                </a:solidFill>
              </a:rPr>
              <a:t>Parliamentary Debate</a:t>
            </a:r>
          </a:p>
          <a:p>
            <a:pPr>
              <a:lnSpc>
                <a:spcPct val="90000"/>
              </a:lnSpc>
            </a:pPr>
            <a:r>
              <a:rPr lang="en-US">
                <a:solidFill>
                  <a:schemeClr val="bg1"/>
                </a:solidFill>
              </a:rPr>
              <a:t>Keynote Lecture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a:t>Models of Persuasion – Sales &amp; Marketing</a:t>
            </a:r>
          </a:p>
        </p:txBody>
      </p:sp>
      <p:sp>
        <p:nvSpPr>
          <p:cNvPr id="31746" name="Rectangle 3"/>
          <p:cNvSpPr>
            <a:spLocks noGrp="1"/>
          </p:cNvSpPr>
          <p:nvPr>
            <p:ph type="body" idx="1"/>
          </p:nvPr>
        </p:nvSpPr>
        <p:spPr>
          <a:xfrm>
            <a:off x="457200" y="1600200"/>
            <a:ext cx="5638800" cy="4525963"/>
          </a:xfrm>
        </p:spPr>
        <p:txBody>
          <a:bodyPr/>
          <a:lstStyle/>
          <a:p>
            <a:pPr>
              <a:lnSpc>
                <a:spcPct val="80000"/>
              </a:lnSpc>
            </a:pPr>
            <a:r>
              <a:rPr lang="en-US" sz="2800">
                <a:solidFill>
                  <a:srgbClr val="FFFF66"/>
                </a:solidFill>
              </a:rPr>
              <a:t>WIFM</a:t>
            </a:r>
          </a:p>
          <a:p>
            <a:pPr lvl="1">
              <a:lnSpc>
                <a:spcPct val="80000"/>
              </a:lnSpc>
            </a:pPr>
            <a:r>
              <a:rPr lang="en-US" sz="2400"/>
              <a:t>What’s in it for me?</a:t>
            </a:r>
          </a:p>
          <a:p>
            <a:pPr>
              <a:lnSpc>
                <a:spcPct val="80000"/>
              </a:lnSpc>
            </a:pPr>
            <a:r>
              <a:rPr lang="en-US" sz="2800">
                <a:solidFill>
                  <a:srgbClr val="FFFF66"/>
                </a:solidFill>
              </a:rPr>
              <a:t>AIDA</a:t>
            </a:r>
          </a:p>
          <a:p>
            <a:pPr lvl="1">
              <a:lnSpc>
                <a:spcPct val="80000"/>
              </a:lnSpc>
            </a:pPr>
            <a:r>
              <a:rPr lang="en-US" sz="2400"/>
              <a:t>Attention, Interest, Desire, Action</a:t>
            </a:r>
          </a:p>
          <a:p>
            <a:pPr>
              <a:lnSpc>
                <a:spcPct val="80000"/>
              </a:lnSpc>
            </a:pPr>
            <a:r>
              <a:rPr lang="en-US" sz="2800">
                <a:solidFill>
                  <a:srgbClr val="FFFF66"/>
                </a:solidFill>
              </a:rPr>
              <a:t>Target Marketing</a:t>
            </a:r>
          </a:p>
          <a:p>
            <a:pPr lvl="1">
              <a:lnSpc>
                <a:spcPct val="80000"/>
              </a:lnSpc>
            </a:pPr>
            <a:r>
              <a:rPr lang="en-US" sz="2400"/>
              <a:t>Who is your target audience?</a:t>
            </a:r>
          </a:p>
          <a:p>
            <a:pPr lvl="1">
              <a:lnSpc>
                <a:spcPct val="80000"/>
              </a:lnSpc>
            </a:pPr>
            <a:r>
              <a:rPr lang="en-US" sz="2400"/>
              <a:t>What do you want them to think, do or feel?</a:t>
            </a:r>
          </a:p>
          <a:p>
            <a:pPr lvl="1">
              <a:lnSpc>
                <a:spcPct val="80000"/>
              </a:lnSpc>
            </a:pPr>
            <a:r>
              <a:rPr lang="en-US" sz="2400"/>
              <a:t>What concerns drive their decision making?</a:t>
            </a:r>
          </a:p>
          <a:p>
            <a:pPr lvl="1">
              <a:lnSpc>
                <a:spcPct val="80000"/>
              </a:lnSpc>
            </a:pPr>
            <a:r>
              <a:rPr lang="en-US" sz="2400"/>
              <a:t>How does your proposal address their concerns?</a:t>
            </a:r>
          </a:p>
        </p:txBody>
      </p:sp>
      <p:pic>
        <p:nvPicPr>
          <p:cNvPr id="31747" name="Picture 5" descr="ANd9GcTwl4fpeH-W4Rd5RgLwuWKuKbZF4Op19eccVqpIdiEUYYfXwVl_aw"/>
          <p:cNvPicPr>
            <a:picLocks noChangeAspect="1" noChangeArrowheads="1"/>
          </p:cNvPicPr>
          <p:nvPr/>
        </p:nvPicPr>
        <p:blipFill>
          <a:blip r:embed="rId2"/>
          <a:srcRect/>
          <a:stretch>
            <a:fillRect/>
          </a:stretch>
        </p:blipFill>
        <p:spPr bwMode="auto">
          <a:xfrm>
            <a:off x="6248400" y="4191000"/>
            <a:ext cx="2490788" cy="17097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n-US"/>
              <a:t>Persuasion Model: </a:t>
            </a:r>
            <a:r>
              <a:rPr lang="en-US">
                <a:solidFill>
                  <a:srgbClr val="FFFF66"/>
                </a:solidFill>
              </a:rPr>
              <a:t>Monroe’s Motivated Sequence</a:t>
            </a:r>
          </a:p>
        </p:txBody>
      </p:sp>
      <p:sp>
        <p:nvSpPr>
          <p:cNvPr id="32770" name="Rectangle 3"/>
          <p:cNvSpPr>
            <a:spLocks noGrp="1"/>
          </p:cNvSpPr>
          <p:nvPr>
            <p:ph type="body" idx="1"/>
          </p:nvPr>
        </p:nvSpPr>
        <p:spPr>
          <a:xfrm>
            <a:off x="457200" y="1828800"/>
            <a:ext cx="5638800" cy="4114800"/>
          </a:xfrm>
        </p:spPr>
        <p:txBody>
          <a:bodyPr/>
          <a:lstStyle/>
          <a:p>
            <a:pPr>
              <a:lnSpc>
                <a:spcPct val="80000"/>
              </a:lnSpc>
            </a:pPr>
            <a:r>
              <a:rPr lang="en-US" sz="2800">
                <a:solidFill>
                  <a:srgbClr val="FFFF66"/>
                </a:solidFill>
              </a:rPr>
              <a:t>Attention</a:t>
            </a:r>
            <a:r>
              <a:rPr lang="en-US" sz="2800"/>
              <a:t> – Get the audience to listen</a:t>
            </a:r>
          </a:p>
          <a:p>
            <a:pPr>
              <a:lnSpc>
                <a:spcPct val="80000"/>
              </a:lnSpc>
            </a:pPr>
            <a:r>
              <a:rPr lang="en-US" sz="2800">
                <a:solidFill>
                  <a:srgbClr val="FFFF66"/>
                </a:solidFill>
              </a:rPr>
              <a:t>Need</a:t>
            </a:r>
            <a:r>
              <a:rPr lang="en-US" sz="2800"/>
              <a:t> – Get the audience to feel a need or want</a:t>
            </a:r>
          </a:p>
          <a:p>
            <a:pPr>
              <a:lnSpc>
                <a:spcPct val="80000"/>
              </a:lnSpc>
            </a:pPr>
            <a:r>
              <a:rPr lang="en-US" sz="2800">
                <a:solidFill>
                  <a:srgbClr val="FFFF66"/>
                </a:solidFill>
              </a:rPr>
              <a:t>Satisfaction</a:t>
            </a:r>
            <a:r>
              <a:rPr lang="en-US" sz="2800"/>
              <a:t> – Tell the audience how to fill the need or want</a:t>
            </a:r>
          </a:p>
          <a:p>
            <a:pPr>
              <a:lnSpc>
                <a:spcPct val="80000"/>
              </a:lnSpc>
            </a:pPr>
            <a:r>
              <a:rPr lang="en-US" sz="2800">
                <a:solidFill>
                  <a:srgbClr val="FFFF66"/>
                </a:solidFill>
              </a:rPr>
              <a:t>Visualization</a:t>
            </a:r>
            <a:r>
              <a:rPr lang="en-US" sz="2800"/>
              <a:t> – Get the audience to see the benefits of your solution</a:t>
            </a:r>
          </a:p>
          <a:p>
            <a:pPr>
              <a:lnSpc>
                <a:spcPct val="80000"/>
              </a:lnSpc>
            </a:pPr>
            <a:r>
              <a:rPr lang="en-US" sz="2800">
                <a:solidFill>
                  <a:srgbClr val="FFFF66"/>
                </a:solidFill>
              </a:rPr>
              <a:t>Action</a:t>
            </a:r>
            <a:r>
              <a:rPr lang="en-US" sz="2800"/>
              <a:t> – Get the audience to take action</a:t>
            </a:r>
          </a:p>
        </p:txBody>
      </p:sp>
      <p:pic>
        <p:nvPicPr>
          <p:cNvPr id="32771" name="Picture 6" descr="https://encrypted-tbn1.gstatic.com/images?q=tbn:ANd9GcT6s1eF53vJJ7uaNg6ThbcPW6SJUnw2iJpTxjx9sdMWtPRAdPLq"/>
          <p:cNvPicPr>
            <a:picLocks noChangeAspect="1" noChangeArrowheads="1"/>
          </p:cNvPicPr>
          <p:nvPr/>
        </p:nvPicPr>
        <p:blipFill>
          <a:blip r:embed="rId2"/>
          <a:srcRect/>
          <a:stretch>
            <a:fillRect/>
          </a:stretch>
        </p:blipFill>
        <p:spPr bwMode="auto">
          <a:xfrm>
            <a:off x="6400800" y="3657600"/>
            <a:ext cx="2143125" cy="2143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en-US"/>
              <a:t>Persuasion Model: </a:t>
            </a:r>
            <a:r>
              <a:rPr lang="en-US">
                <a:solidFill>
                  <a:srgbClr val="FFFF66"/>
                </a:solidFill>
              </a:rPr>
              <a:t>Parliamentary Debate</a:t>
            </a:r>
          </a:p>
        </p:txBody>
      </p:sp>
      <p:sp>
        <p:nvSpPr>
          <p:cNvPr id="33794" name="Rectangle 3"/>
          <p:cNvSpPr>
            <a:spLocks noGrp="1"/>
          </p:cNvSpPr>
          <p:nvPr>
            <p:ph type="body" idx="1"/>
          </p:nvPr>
        </p:nvSpPr>
        <p:spPr/>
        <p:txBody>
          <a:bodyPr/>
          <a:lstStyle/>
          <a:p>
            <a:pPr algn="ctr">
              <a:buFont typeface="Arial" charset="0"/>
              <a:buNone/>
            </a:pPr>
            <a:br>
              <a:rPr lang="en-US" sz="7200"/>
            </a:br>
            <a:r>
              <a:rPr lang="en-US" sz="7200"/>
              <a:t>See the rest</a:t>
            </a:r>
            <a:br>
              <a:rPr lang="en-US" sz="7200"/>
            </a:br>
            <a:r>
              <a:rPr lang="en-US" sz="7200"/>
              <a:t>of camp!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a:t>Conclusion: </a:t>
            </a:r>
            <a:r>
              <a:rPr lang="en-US">
                <a:solidFill>
                  <a:srgbClr val="FFFF66"/>
                </a:solidFill>
              </a:rPr>
              <a:t>The Power of Persuasion</a:t>
            </a:r>
          </a:p>
        </p:txBody>
      </p:sp>
      <p:sp>
        <p:nvSpPr>
          <p:cNvPr id="34818" name="Rectangle 3"/>
          <p:cNvSpPr>
            <a:spLocks noGrp="1"/>
          </p:cNvSpPr>
          <p:nvPr>
            <p:ph type="body" idx="1"/>
          </p:nvPr>
        </p:nvSpPr>
        <p:spPr>
          <a:xfrm>
            <a:off x="457200" y="1600200"/>
            <a:ext cx="5257800" cy="4525963"/>
          </a:xfrm>
        </p:spPr>
        <p:txBody>
          <a:bodyPr/>
          <a:lstStyle/>
          <a:p>
            <a:pPr>
              <a:lnSpc>
                <a:spcPct val="90000"/>
              </a:lnSpc>
            </a:pPr>
            <a:r>
              <a:rPr lang="en-US"/>
              <a:t>Parliamentary debate is a </a:t>
            </a:r>
            <a:r>
              <a:rPr lang="en-US">
                <a:solidFill>
                  <a:srgbClr val="FFFF66"/>
                </a:solidFill>
              </a:rPr>
              <a:t>persuasion contest</a:t>
            </a:r>
          </a:p>
          <a:p>
            <a:pPr>
              <a:lnSpc>
                <a:spcPct val="90000"/>
              </a:lnSpc>
            </a:pPr>
            <a:r>
              <a:rPr lang="en-US"/>
              <a:t>Persuasion is a </a:t>
            </a:r>
            <a:r>
              <a:rPr lang="en-US">
                <a:solidFill>
                  <a:srgbClr val="FFFF66"/>
                </a:solidFill>
              </a:rPr>
              <a:t>skill you can develop &amp; master</a:t>
            </a:r>
          </a:p>
          <a:p>
            <a:pPr lvl="1">
              <a:lnSpc>
                <a:spcPct val="90000"/>
              </a:lnSpc>
            </a:pPr>
            <a:r>
              <a:rPr lang="en-US"/>
              <a:t>Ethos</a:t>
            </a:r>
          </a:p>
          <a:p>
            <a:pPr lvl="1">
              <a:lnSpc>
                <a:spcPct val="90000"/>
              </a:lnSpc>
            </a:pPr>
            <a:r>
              <a:rPr lang="en-US"/>
              <a:t>Pathos</a:t>
            </a:r>
          </a:p>
          <a:p>
            <a:pPr lvl="1">
              <a:lnSpc>
                <a:spcPct val="90000"/>
              </a:lnSpc>
            </a:pPr>
            <a:r>
              <a:rPr lang="en-US"/>
              <a:t>Logos</a:t>
            </a:r>
          </a:p>
          <a:p>
            <a:pPr>
              <a:lnSpc>
                <a:spcPct val="90000"/>
              </a:lnSpc>
            </a:pPr>
            <a:r>
              <a:rPr lang="en-US">
                <a:solidFill>
                  <a:srgbClr val="FFFF66"/>
                </a:solidFill>
              </a:rPr>
              <a:t>Persuasion opens doors</a:t>
            </a:r>
            <a:r>
              <a:rPr lang="en-US"/>
              <a:t> in debate &amp; in life</a:t>
            </a:r>
          </a:p>
        </p:txBody>
      </p:sp>
      <p:pic>
        <p:nvPicPr>
          <p:cNvPr id="34819" name="Picture 2" descr="http://www.empowernetwork.com/motorclubamerica/files/2013/06/Persuasion.jpg"/>
          <p:cNvPicPr>
            <a:picLocks noChangeAspect="1" noChangeArrowheads="1"/>
          </p:cNvPicPr>
          <p:nvPr/>
        </p:nvPicPr>
        <p:blipFill>
          <a:blip r:embed="rId2"/>
          <a:srcRect/>
          <a:stretch>
            <a:fillRect/>
          </a:stretch>
        </p:blipFill>
        <p:spPr bwMode="auto">
          <a:xfrm>
            <a:off x="5824538" y="2590800"/>
            <a:ext cx="2868612" cy="3305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a:t>What is </a:t>
            </a:r>
            <a:r>
              <a:rPr lang="en-US">
                <a:solidFill>
                  <a:srgbClr val="FFFF00"/>
                </a:solidFill>
              </a:rPr>
              <a:t>Parliamentary Debate?</a:t>
            </a:r>
          </a:p>
        </p:txBody>
      </p:sp>
      <p:sp>
        <p:nvSpPr>
          <p:cNvPr id="18434" name="Content Placeholder 1"/>
          <p:cNvSpPr>
            <a:spLocks noGrp="1"/>
          </p:cNvSpPr>
          <p:nvPr>
            <p:ph idx="1"/>
          </p:nvPr>
        </p:nvSpPr>
        <p:spPr>
          <a:xfrm>
            <a:off x="457200" y="1295400"/>
            <a:ext cx="8229600" cy="4525963"/>
          </a:xfrm>
        </p:spPr>
        <p:txBody>
          <a:bodyPr/>
          <a:lstStyle/>
          <a:p>
            <a:endParaRPr lang="en-US"/>
          </a:p>
        </p:txBody>
      </p:sp>
      <p:pic>
        <p:nvPicPr>
          <p:cNvPr id="18435" name="Picture 6" descr="j0279258"/>
          <p:cNvPicPr>
            <a:picLocks noChangeAspect="1" noChangeArrowheads="1"/>
          </p:cNvPicPr>
          <p:nvPr/>
        </p:nvPicPr>
        <p:blipFill>
          <a:blip r:embed="rId3"/>
          <a:srcRect/>
          <a:stretch>
            <a:fillRect/>
          </a:stretch>
        </p:blipFill>
        <p:spPr bwMode="auto">
          <a:xfrm>
            <a:off x="6477000" y="2825750"/>
            <a:ext cx="954088" cy="1593850"/>
          </a:xfrm>
          <a:prstGeom prst="rect">
            <a:avLst/>
          </a:prstGeom>
          <a:noFill/>
          <a:ln w="9525">
            <a:noFill/>
            <a:miter lim="800000"/>
            <a:headEnd/>
            <a:tailEnd/>
          </a:ln>
        </p:spPr>
      </p:pic>
      <p:pic>
        <p:nvPicPr>
          <p:cNvPr id="18436" name="Picture 7" descr="j0186152"/>
          <p:cNvPicPr>
            <a:picLocks noChangeAspect="1" noChangeArrowheads="1"/>
          </p:cNvPicPr>
          <p:nvPr/>
        </p:nvPicPr>
        <p:blipFill>
          <a:blip r:embed="rId4"/>
          <a:srcRect/>
          <a:stretch>
            <a:fillRect/>
          </a:stretch>
        </p:blipFill>
        <p:spPr bwMode="auto">
          <a:xfrm>
            <a:off x="1676400" y="2913063"/>
            <a:ext cx="1000125" cy="1582737"/>
          </a:xfrm>
          <a:prstGeom prst="rect">
            <a:avLst/>
          </a:prstGeom>
          <a:noFill/>
          <a:ln w="9525">
            <a:noFill/>
            <a:miter lim="800000"/>
            <a:headEnd/>
            <a:tailEnd/>
          </a:ln>
        </p:spPr>
      </p:pic>
      <p:pic>
        <p:nvPicPr>
          <p:cNvPr id="18437" name="Picture 8" descr="j0186152"/>
          <p:cNvPicPr>
            <a:picLocks noChangeAspect="1" noChangeArrowheads="1"/>
          </p:cNvPicPr>
          <p:nvPr/>
        </p:nvPicPr>
        <p:blipFill>
          <a:blip r:embed="rId4"/>
          <a:srcRect/>
          <a:stretch>
            <a:fillRect/>
          </a:stretch>
        </p:blipFill>
        <p:spPr bwMode="auto">
          <a:xfrm>
            <a:off x="1066800" y="3370263"/>
            <a:ext cx="1000125" cy="1582737"/>
          </a:xfrm>
          <a:prstGeom prst="rect">
            <a:avLst/>
          </a:prstGeom>
          <a:noFill/>
          <a:ln w="9525">
            <a:noFill/>
            <a:miter lim="800000"/>
            <a:headEnd/>
            <a:tailEnd/>
          </a:ln>
        </p:spPr>
      </p:pic>
      <p:pic>
        <p:nvPicPr>
          <p:cNvPr id="18438" name="Picture 9" descr="j0279258"/>
          <p:cNvPicPr>
            <a:picLocks noChangeAspect="1" noChangeArrowheads="1"/>
          </p:cNvPicPr>
          <p:nvPr/>
        </p:nvPicPr>
        <p:blipFill>
          <a:blip r:embed="rId3"/>
          <a:srcRect/>
          <a:stretch>
            <a:fillRect/>
          </a:stretch>
        </p:blipFill>
        <p:spPr bwMode="auto">
          <a:xfrm>
            <a:off x="7086600" y="3282950"/>
            <a:ext cx="954088" cy="1593850"/>
          </a:xfrm>
          <a:prstGeom prst="rect">
            <a:avLst/>
          </a:prstGeom>
          <a:noFill/>
          <a:ln w="9525">
            <a:noFill/>
            <a:miter lim="800000"/>
            <a:headEnd/>
            <a:tailEnd/>
          </a:ln>
        </p:spPr>
      </p:pic>
      <p:sp>
        <p:nvSpPr>
          <p:cNvPr id="18439" name="Text Box 10"/>
          <p:cNvSpPr txBox="1">
            <a:spLocks noChangeArrowheads="1"/>
          </p:cNvSpPr>
          <p:nvPr/>
        </p:nvSpPr>
        <p:spPr bwMode="auto">
          <a:xfrm>
            <a:off x="555625" y="2089150"/>
            <a:ext cx="2114550" cy="641350"/>
          </a:xfrm>
          <a:prstGeom prst="rect">
            <a:avLst/>
          </a:prstGeom>
          <a:noFill/>
          <a:ln w="9525">
            <a:noFill/>
            <a:miter lim="800000"/>
            <a:headEnd/>
            <a:tailEnd/>
          </a:ln>
        </p:spPr>
        <p:txBody>
          <a:bodyPr wrap="none">
            <a:spAutoFit/>
          </a:bodyPr>
          <a:lstStyle/>
          <a:p>
            <a:pPr algn="ctr"/>
            <a:r>
              <a:rPr lang="en-US" b="1">
                <a:solidFill>
                  <a:srgbClr val="FFFF00"/>
                </a:solidFill>
              </a:rPr>
              <a:t>Proposition Team</a:t>
            </a:r>
          </a:p>
          <a:p>
            <a:pPr algn="ctr"/>
            <a:r>
              <a:rPr lang="en-US">
                <a:solidFill>
                  <a:schemeClr val="bg1"/>
                </a:solidFill>
              </a:rPr>
              <a:t>(For the topic)</a:t>
            </a:r>
          </a:p>
        </p:txBody>
      </p:sp>
      <p:sp>
        <p:nvSpPr>
          <p:cNvPr id="18440" name="Text Box 11"/>
          <p:cNvSpPr txBox="1">
            <a:spLocks noChangeArrowheads="1"/>
          </p:cNvSpPr>
          <p:nvPr/>
        </p:nvSpPr>
        <p:spPr bwMode="auto">
          <a:xfrm>
            <a:off x="6076950" y="2057400"/>
            <a:ext cx="2051050" cy="641350"/>
          </a:xfrm>
          <a:prstGeom prst="rect">
            <a:avLst/>
          </a:prstGeom>
          <a:noFill/>
          <a:ln w="9525">
            <a:noFill/>
            <a:miter lim="800000"/>
            <a:headEnd/>
            <a:tailEnd/>
          </a:ln>
        </p:spPr>
        <p:txBody>
          <a:bodyPr wrap="none">
            <a:spAutoFit/>
          </a:bodyPr>
          <a:lstStyle/>
          <a:p>
            <a:pPr algn="ctr"/>
            <a:r>
              <a:rPr lang="en-US" b="1">
                <a:solidFill>
                  <a:srgbClr val="FFFF00"/>
                </a:solidFill>
              </a:rPr>
              <a:t>Opposition Team</a:t>
            </a:r>
          </a:p>
          <a:p>
            <a:pPr algn="ctr"/>
            <a:r>
              <a:rPr lang="en-US">
                <a:solidFill>
                  <a:schemeClr val="bg1"/>
                </a:solidFill>
              </a:rPr>
              <a:t>(Against the topic)</a:t>
            </a:r>
          </a:p>
        </p:txBody>
      </p:sp>
      <p:pic>
        <p:nvPicPr>
          <p:cNvPr id="18441" name="Picture 12" descr="j0297475"/>
          <p:cNvPicPr>
            <a:picLocks noChangeAspect="1" noChangeArrowheads="1"/>
          </p:cNvPicPr>
          <p:nvPr/>
        </p:nvPicPr>
        <p:blipFill>
          <a:blip r:embed="rId5"/>
          <a:srcRect/>
          <a:stretch>
            <a:fillRect/>
          </a:stretch>
        </p:blipFill>
        <p:spPr bwMode="auto">
          <a:xfrm>
            <a:off x="3700463" y="4495800"/>
            <a:ext cx="1296987" cy="1471613"/>
          </a:xfrm>
          <a:prstGeom prst="rect">
            <a:avLst/>
          </a:prstGeom>
          <a:noFill/>
          <a:ln w="9525">
            <a:noFill/>
            <a:miter lim="800000"/>
            <a:headEnd/>
            <a:tailEnd/>
          </a:ln>
        </p:spPr>
      </p:pic>
      <p:sp>
        <p:nvSpPr>
          <p:cNvPr id="18442" name="Text Box 13"/>
          <p:cNvSpPr txBox="1">
            <a:spLocks noChangeArrowheads="1"/>
          </p:cNvSpPr>
          <p:nvPr/>
        </p:nvSpPr>
        <p:spPr bwMode="auto">
          <a:xfrm>
            <a:off x="4062413" y="5957888"/>
            <a:ext cx="857250" cy="366712"/>
          </a:xfrm>
          <a:prstGeom prst="rect">
            <a:avLst/>
          </a:prstGeom>
          <a:noFill/>
          <a:ln w="9525">
            <a:noFill/>
            <a:miter lim="800000"/>
            <a:headEnd/>
            <a:tailEnd/>
          </a:ln>
        </p:spPr>
        <p:txBody>
          <a:bodyPr wrap="none">
            <a:spAutoFit/>
          </a:bodyPr>
          <a:lstStyle/>
          <a:p>
            <a:pPr algn="ctr"/>
            <a:r>
              <a:rPr lang="en-US" b="1">
                <a:solidFill>
                  <a:srgbClr val="FFFF00"/>
                </a:solidFill>
              </a:rPr>
              <a:t>Judge</a:t>
            </a:r>
            <a:endParaRPr lang="en-US">
              <a:solidFill>
                <a:srgbClr val="FFFF00"/>
              </a:solidFill>
            </a:endParaRPr>
          </a:p>
        </p:txBody>
      </p:sp>
      <p:pic>
        <p:nvPicPr>
          <p:cNvPr id="18443" name="Picture 14" descr="j0233342"/>
          <p:cNvPicPr>
            <a:picLocks noChangeAspect="1" noChangeArrowheads="1"/>
          </p:cNvPicPr>
          <p:nvPr/>
        </p:nvPicPr>
        <p:blipFill>
          <a:blip r:embed="rId6"/>
          <a:srcRect/>
          <a:stretch>
            <a:fillRect/>
          </a:stretch>
        </p:blipFill>
        <p:spPr bwMode="auto">
          <a:xfrm>
            <a:off x="4038600" y="2179638"/>
            <a:ext cx="855663" cy="868362"/>
          </a:xfrm>
          <a:prstGeom prst="rect">
            <a:avLst/>
          </a:prstGeom>
          <a:noFill/>
          <a:ln w="9525">
            <a:noFill/>
            <a:miter lim="800000"/>
            <a:headEnd/>
            <a:tailEnd/>
          </a:ln>
        </p:spPr>
      </p:pic>
      <p:sp>
        <p:nvSpPr>
          <p:cNvPr id="18444" name="Text Box 15"/>
          <p:cNvSpPr txBox="1">
            <a:spLocks noChangeArrowheads="1"/>
          </p:cNvSpPr>
          <p:nvPr/>
        </p:nvSpPr>
        <p:spPr bwMode="auto">
          <a:xfrm>
            <a:off x="3306763" y="1479550"/>
            <a:ext cx="1987550" cy="641350"/>
          </a:xfrm>
          <a:prstGeom prst="rect">
            <a:avLst/>
          </a:prstGeom>
          <a:noFill/>
          <a:ln w="9525">
            <a:noFill/>
            <a:miter lim="800000"/>
            <a:headEnd/>
            <a:tailEnd/>
          </a:ln>
        </p:spPr>
        <p:txBody>
          <a:bodyPr wrap="none">
            <a:spAutoFit/>
          </a:bodyPr>
          <a:lstStyle/>
          <a:p>
            <a:pPr algn="ctr"/>
            <a:r>
              <a:rPr lang="en-US" b="1">
                <a:solidFill>
                  <a:srgbClr val="FFFF00"/>
                </a:solidFill>
              </a:rPr>
              <a:t>Motion</a:t>
            </a:r>
          </a:p>
          <a:p>
            <a:pPr algn="ctr"/>
            <a:r>
              <a:rPr lang="en-US">
                <a:solidFill>
                  <a:schemeClr val="bg1"/>
                </a:solidFill>
              </a:rPr>
              <a:t>(Topic for debate)</a:t>
            </a:r>
          </a:p>
        </p:txBody>
      </p:sp>
      <p:sp>
        <p:nvSpPr>
          <p:cNvPr id="18445" name="Line 16"/>
          <p:cNvSpPr>
            <a:spLocks noChangeShapeType="1"/>
          </p:cNvSpPr>
          <p:nvPr/>
        </p:nvSpPr>
        <p:spPr bwMode="auto">
          <a:xfrm>
            <a:off x="5181600" y="2743200"/>
            <a:ext cx="954088" cy="381000"/>
          </a:xfrm>
          <a:prstGeom prst="line">
            <a:avLst/>
          </a:prstGeom>
          <a:noFill/>
          <a:ln w="38100">
            <a:solidFill>
              <a:srgbClr val="FF0000"/>
            </a:solidFill>
            <a:round/>
            <a:headEnd/>
            <a:tailEnd type="triangle" w="med" len="med"/>
          </a:ln>
        </p:spPr>
        <p:txBody>
          <a:bodyPr/>
          <a:lstStyle/>
          <a:p>
            <a:endParaRPr lang="en-US"/>
          </a:p>
        </p:txBody>
      </p:sp>
      <p:sp>
        <p:nvSpPr>
          <p:cNvPr id="18446" name="Line 17"/>
          <p:cNvSpPr>
            <a:spLocks noChangeShapeType="1"/>
          </p:cNvSpPr>
          <p:nvPr/>
        </p:nvSpPr>
        <p:spPr bwMode="auto">
          <a:xfrm flipH="1">
            <a:off x="3124200" y="2819400"/>
            <a:ext cx="914400" cy="381000"/>
          </a:xfrm>
          <a:prstGeom prst="line">
            <a:avLst/>
          </a:prstGeom>
          <a:noFill/>
          <a:ln w="38100">
            <a:solidFill>
              <a:srgbClr val="FF0000"/>
            </a:solidFill>
            <a:round/>
            <a:headEnd/>
            <a:tailEnd type="triangle" w="med" len="med"/>
          </a:ln>
        </p:spPr>
        <p:txBody>
          <a:bodyPr/>
          <a:lstStyle/>
          <a:p>
            <a:endParaRPr lang="en-US"/>
          </a:p>
        </p:txBody>
      </p:sp>
      <p:sp>
        <p:nvSpPr>
          <p:cNvPr id="18447" name="Line 18"/>
          <p:cNvSpPr>
            <a:spLocks noChangeShapeType="1"/>
          </p:cNvSpPr>
          <p:nvPr/>
        </p:nvSpPr>
        <p:spPr bwMode="auto">
          <a:xfrm>
            <a:off x="2971800" y="4475163"/>
            <a:ext cx="914400" cy="401637"/>
          </a:xfrm>
          <a:prstGeom prst="line">
            <a:avLst/>
          </a:prstGeom>
          <a:noFill/>
          <a:ln w="38100">
            <a:solidFill>
              <a:srgbClr val="FF0000"/>
            </a:solidFill>
            <a:round/>
            <a:headEnd/>
            <a:tailEnd type="triangle" w="med" len="med"/>
          </a:ln>
        </p:spPr>
        <p:txBody>
          <a:bodyPr/>
          <a:lstStyle/>
          <a:p>
            <a:endParaRPr lang="en-US"/>
          </a:p>
        </p:txBody>
      </p:sp>
      <p:sp>
        <p:nvSpPr>
          <p:cNvPr id="18448" name="Line 19"/>
          <p:cNvSpPr>
            <a:spLocks noChangeShapeType="1"/>
          </p:cNvSpPr>
          <p:nvPr/>
        </p:nvSpPr>
        <p:spPr bwMode="auto">
          <a:xfrm flipH="1">
            <a:off x="5181600" y="4419600"/>
            <a:ext cx="887413" cy="4572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t>What is </a:t>
            </a:r>
            <a:r>
              <a:rPr lang="en-US">
                <a:solidFill>
                  <a:srgbClr val="FFFF00"/>
                </a:solidFill>
              </a:rPr>
              <a:t>Parliamentary Debate?</a:t>
            </a:r>
            <a:endParaRPr lang="en-US"/>
          </a:p>
        </p:txBody>
      </p:sp>
      <p:sp>
        <p:nvSpPr>
          <p:cNvPr id="19458" name="Content Placeholder 2"/>
          <p:cNvSpPr>
            <a:spLocks noGrp="1"/>
          </p:cNvSpPr>
          <p:nvPr>
            <p:ph idx="1"/>
          </p:nvPr>
        </p:nvSpPr>
        <p:spPr>
          <a:xfrm>
            <a:off x="457200" y="1600200"/>
            <a:ext cx="5334000" cy="4525963"/>
          </a:xfrm>
        </p:spPr>
        <p:txBody>
          <a:bodyPr/>
          <a:lstStyle/>
          <a:p>
            <a:pPr marL="0" indent="0">
              <a:buFont typeface="Arial" charset="0"/>
              <a:buNone/>
            </a:pPr>
            <a:r>
              <a:rPr lang="en-US" sz="4800"/>
              <a:t>Parliamentary debate is a </a:t>
            </a:r>
            <a:r>
              <a:rPr lang="en-US" sz="4800">
                <a:solidFill>
                  <a:srgbClr val="FFFF00"/>
                </a:solidFill>
              </a:rPr>
              <a:t>persuasion contest</a:t>
            </a:r>
          </a:p>
        </p:txBody>
      </p:sp>
      <p:pic>
        <p:nvPicPr>
          <p:cNvPr id="19459" name="Picture 6" descr="http://www.huskyherald.com/wp-content/uploads/pleasevoteformereview.jpg"/>
          <p:cNvPicPr>
            <a:picLocks noChangeAspect="1" noChangeArrowheads="1"/>
          </p:cNvPicPr>
          <p:nvPr/>
        </p:nvPicPr>
        <p:blipFill>
          <a:blip r:embed="rId2"/>
          <a:srcRect/>
          <a:stretch>
            <a:fillRect/>
          </a:stretch>
        </p:blipFill>
        <p:spPr bwMode="auto">
          <a:xfrm>
            <a:off x="2819400" y="4218982"/>
            <a:ext cx="3478213" cy="1949806"/>
          </a:xfrm>
          <a:prstGeom prst="rect">
            <a:avLst/>
          </a:prstGeom>
          <a:noFill/>
          <a:ln w="9525">
            <a:noFill/>
            <a:miter lim="800000"/>
            <a:headEnd/>
            <a:tailEnd/>
          </a:ln>
        </p:spPr>
      </p:pic>
      <p:pic>
        <p:nvPicPr>
          <p:cNvPr id="19460" name="Picture 2" descr="http://sd.keepcalm-o-matic.co.uk/i/keep-calm-and-vote-for-me-132.png"/>
          <p:cNvPicPr>
            <a:picLocks noChangeAspect="1" noChangeArrowheads="1"/>
          </p:cNvPicPr>
          <p:nvPr/>
        </p:nvPicPr>
        <p:blipFill>
          <a:blip r:embed="rId3"/>
          <a:srcRect/>
          <a:stretch>
            <a:fillRect/>
          </a:stretch>
        </p:blipFill>
        <p:spPr bwMode="auto">
          <a:xfrm>
            <a:off x="6450013" y="1797972"/>
            <a:ext cx="1966912" cy="2295525"/>
          </a:xfrm>
          <a:prstGeom prst="rect">
            <a:avLst/>
          </a:prstGeom>
          <a:noFill/>
          <a:ln w="9525">
            <a:noFill/>
            <a:miter lim="800000"/>
            <a:headEnd/>
            <a:tailEnd/>
          </a:ln>
        </p:spPr>
      </p:pic>
      <p:pic>
        <p:nvPicPr>
          <p:cNvPr id="4" name="Picture 3">
            <a:extLst>
              <a:ext uri="{FF2B5EF4-FFF2-40B4-BE49-F238E27FC236}">
                <a16:creationId xmlns:a16="http://schemas.microsoft.com/office/drawing/2014/main" id="{3EDD9C76-970F-4AA0-8D76-1E90572001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0624" y="4245898"/>
            <a:ext cx="1926302" cy="19263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2000"/>
                                        <p:tgtEl>
                                          <p:spTgt spid="19460"/>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fade">
                                      <p:cBhvr>
                                        <p:cTn id="13"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a:t>What is </a:t>
            </a:r>
            <a:r>
              <a:rPr lang="en-US">
                <a:solidFill>
                  <a:srgbClr val="FFFF00"/>
                </a:solidFill>
              </a:rPr>
              <a:t>Persuasion?</a:t>
            </a:r>
          </a:p>
        </p:txBody>
      </p:sp>
      <p:sp>
        <p:nvSpPr>
          <p:cNvPr id="20482" name="Rectangle 5"/>
          <p:cNvSpPr>
            <a:spLocks noGrp="1"/>
          </p:cNvSpPr>
          <p:nvPr>
            <p:ph type="body" sz="half" idx="2"/>
          </p:nvPr>
        </p:nvSpPr>
        <p:spPr>
          <a:xfrm>
            <a:off x="838200" y="1600200"/>
            <a:ext cx="4876800" cy="4525963"/>
          </a:xfrm>
        </p:spPr>
        <p:txBody>
          <a:bodyPr/>
          <a:lstStyle/>
          <a:p>
            <a:r>
              <a:rPr lang="en-US"/>
              <a:t>Skill not a talent</a:t>
            </a:r>
          </a:p>
          <a:p>
            <a:r>
              <a:rPr lang="en-US"/>
              <a:t>Studied &amp; taught effectively </a:t>
            </a:r>
            <a:br>
              <a:rPr lang="en-US"/>
            </a:br>
            <a:r>
              <a:rPr lang="en-US"/>
              <a:t>&gt; 2000 years</a:t>
            </a:r>
          </a:p>
          <a:p>
            <a:r>
              <a:rPr lang="en-US"/>
              <a:t>Anyone can learn</a:t>
            </a:r>
          </a:p>
          <a:p>
            <a:r>
              <a:rPr lang="en-US"/>
              <a:t>Secret to winning parliamentary debates</a:t>
            </a:r>
          </a:p>
          <a:p>
            <a:r>
              <a:rPr lang="en-US"/>
              <a:t>Gives ordinary people power to change the world through the actions of others</a:t>
            </a:r>
          </a:p>
        </p:txBody>
      </p:sp>
      <p:pic>
        <p:nvPicPr>
          <p:cNvPr id="20483" name="Picture 2" descr="http://www.empowernetwork.com/motorclubamerica/files/2013/06/Persuasion.jpg"/>
          <p:cNvPicPr>
            <a:picLocks noChangeAspect="1" noChangeArrowheads="1"/>
          </p:cNvPicPr>
          <p:nvPr/>
        </p:nvPicPr>
        <p:blipFill>
          <a:blip r:embed="rId2"/>
          <a:srcRect/>
          <a:stretch>
            <a:fillRect/>
          </a:stretch>
        </p:blipFill>
        <p:spPr bwMode="auto">
          <a:xfrm>
            <a:off x="5824538" y="2590800"/>
            <a:ext cx="2868612" cy="330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2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20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20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fade">
                                      <p:cBhvr>
                                        <p:cTn id="22" dur="20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fade">
                                      <p:cBhvr>
                                        <p:cTn id="27" dur="2000"/>
                                        <p:tgtEl>
                                          <p:spTgt spid="204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483"/>
                                        </p:tgtEl>
                                        <p:attrNameLst>
                                          <p:attrName>style.visibility</p:attrName>
                                        </p:attrNameLst>
                                      </p:cBhvr>
                                      <p:to>
                                        <p:strVal val="visible"/>
                                      </p:to>
                                    </p:set>
                                    <p:anim calcmode="lin" valueType="num">
                                      <p:cBhvr additive="base">
                                        <p:cTn id="32" dur="500" fill="hold"/>
                                        <p:tgtEl>
                                          <p:spTgt spid="20483"/>
                                        </p:tgtEl>
                                        <p:attrNameLst>
                                          <p:attrName>ppt_x</p:attrName>
                                        </p:attrNameLst>
                                      </p:cBhvr>
                                      <p:tavLst>
                                        <p:tav tm="0">
                                          <p:val>
                                            <p:strVal val="#ppt_x"/>
                                          </p:val>
                                        </p:tav>
                                        <p:tav tm="100000">
                                          <p:val>
                                            <p:strVal val="#ppt_x"/>
                                          </p:val>
                                        </p:tav>
                                      </p:tavLst>
                                    </p:anim>
                                    <p:anim calcmode="lin" valueType="num">
                                      <p:cBhvr additive="base">
                                        <p:cTn id="33"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solidFill>
                  <a:srgbClr val="FFFF00"/>
                </a:solidFill>
              </a:rPr>
              <a:t>Elements</a:t>
            </a:r>
            <a:r>
              <a:rPr lang="en-US"/>
              <a:t> of Persuasion</a:t>
            </a:r>
          </a:p>
        </p:txBody>
      </p:sp>
      <p:sp>
        <p:nvSpPr>
          <p:cNvPr id="21506" name="Content Placeholder 2"/>
          <p:cNvSpPr>
            <a:spLocks noGrp="1"/>
          </p:cNvSpPr>
          <p:nvPr>
            <p:ph sz="half" idx="1"/>
          </p:nvPr>
        </p:nvSpPr>
        <p:spPr/>
        <p:txBody>
          <a:bodyPr/>
          <a:lstStyle/>
          <a:p>
            <a:r>
              <a:rPr lang="en-US">
                <a:solidFill>
                  <a:srgbClr val="FFFF00"/>
                </a:solidFill>
              </a:rPr>
              <a:t>Ethos</a:t>
            </a:r>
            <a:r>
              <a:rPr lang="en-US"/>
              <a:t> – appeal based on who you are as a person/speaker</a:t>
            </a:r>
            <a:br>
              <a:rPr lang="en-US"/>
            </a:br>
            <a:endParaRPr lang="en-US"/>
          </a:p>
          <a:p>
            <a:r>
              <a:rPr lang="en-US">
                <a:solidFill>
                  <a:srgbClr val="FFFF00"/>
                </a:solidFill>
              </a:rPr>
              <a:t>Pathos</a:t>
            </a:r>
            <a:r>
              <a:rPr lang="en-US"/>
              <a:t> – appeal based on shared emotions</a:t>
            </a:r>
            <a:br>
              <a:rPr lang="en-US"/>
            </a:br>
            <a:endParaRPr lang="en-US"/>
          </a:p>
          <a:p>
            <a:r>
              <a:rPr lang="en-US">
                <a:solidFill>
                  <a:srgbClr val="FFFF00"/>
                </a:solidFill>
              </a:rPr>
              <a:t>Logos</a:t>
            </a:r>
            <a:r>
              <a:rPr lang="en-US"/>
              <a:t> – appeal based on logic &amp; evidence</a:t>
            </a:r>
          </a:p>
        </p:txBody>
      </p:sp>
      <p:sp>
        <p:nvSpPr>
          <p:cNvPr id="22531" name="Content Placeholder 3"/>
          <p:cNvSpPr>
            <a:spLocks noGrp="1"/>
          </p:cNvSpPr>
          <p:nvPr>
            <p:ph sz="half" idx="2"/>
          </p:nvPr>
        </p:nvSpPr>
        <p:spPr/>
        <p:txBody>
          <a:bodyPr/>
          <a:lstStyle/>
          <a:p>
            <a:pPr marL="0" indent="0">
              <a:buFont typeface="Arial" charset="0"/>
              <a:buNone/>
            </a:pPr>
            <a:r>
              <a:rPr lang="en-US" sz="1800"/>
              <a:t>“Of the modes of persuasion furnished by the spoken word there are three kinds: Persuasion is achieved by the speaker’s personal character when the speech is so spoken as to make us think him credible… Secondly, persuasion may come through the hearers, when the speech stirs their emotions…  Thirdly, persuasion is effected through the speech itself when we have proved a truth or an apparent truth by </a:t>
            </a:r>
            <a:br>
              <a:rPr lang="en-US" sz="1800"/>
            </a:br>
            <a:r>
              <a:rPr lang="en-US" sz="1800"/>
              <a:t>means of the persuasive </a:t>
            </a:r>
            <a:br>
              <a:rPr lang="en-US" sz="1800"/>
            </a:br>
            <a:r>
              <a:rPr lang="en-US" sz="1800"/>
              <a:t>arguments suitable to the </a:t>
            </a:r>
            <a:br>
              <a:rPr lang="en-US" sz="1800"/>
            </a:br>
            <a:r>
              <a:rPr lang="en-US" sz="1800"/>
              <a:t>case in question”</a:t>
            </a:r>
            <a:br>
              <a:rPr lang="en-US" sz="1800"/>
            </a:br>
            <a:r>
              <a:rPr lang="en-US" sz="1800">
                <a:solidFill>
                  <a:srgbClr val="FFFF66"/>
                </a:solidFill>
              </a:rPr>
              <a:t>Aristotle – “On Rhetoric”</a:t>
            </a:r>
          </a:p>
        </p:txBody>
      </p:sp>
      <p:pic>
        <p:nvPicPr>
          <p:cNvPr id="22532" name="Picture 2" descr="Aristoteles Louvre.jpg"/>
          <p:cNvPicPr>
            <a:picLocks noChangeAspect="1" noChangeArrowheads="1"/>
          </p:cNvPicPr>
          <p:nvPr/>
        </p:nvPicPr>
        <p:blipFill>
          <a:blip r:embed="rId3"/>
          <a:srcRect/>
          <a:stretch>
            <a:fillRect/>
          </a:stretch>
        </p:blipFill>
        <p:spPr bwMode="auto">
          <a:xfrm>
            <a:off x="7467600" y="4800600"/>
            <a:ext cx="952500" cy="126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1000" fill="hold"/>
                                        <p:tgtEl>
                                          <p:spTgt spid="21506"/>
                                        </p:tgtEl>
                                        <p:attrNameLst>
                                          <p:attrName>ppt_x</p:attrName>
                                        </p:attrNameLst>
                                      </p:cBhvr>
                                      <p:tavLst>
                                        <p:tav tm="0">
                                          <p:val>
                                            <p:strVal val="0-#ppt_w/2"/>
                                          </p:val>
                                        </p:tav>
                                        <p:tav tm="100000">
                                          <p:val>
                                            <p:strVal val="#ppt_x"/>
                                          </p:val>
                                        </p:tav>
                                      </p:tavLst>
                                    </p:anim>
                                    <p:anim calcmode="lin" valueType="num">
                                      <p:cBhvr additive="base">
                                        <p:cTn id="8" dur="10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How to Build: </a:t>
            </a:r>
            <a:r>
              <a:rPr lang="en-US">
                <a:solidFill>
                  <a:srgbClr val="FFFF00"/>
                </a:solidFill>
              </a:rPr>
              <a:t>Ethos</a:t>
            </a:r>
          </a:p>
        </p:txBody>
      </p:sp>
      <p:sp>
        <p:nvSpPr>
          <p:cNvPr id="24578" name="Rectangle 5"/>
          <p:cNvSpPr>
            <a:spLocks/>
          </p:cNvSpPr>
          <p:nvPr/>
        </p:nvSpPr>
        <p:spPr bwMode="auto">
          <a:xfrm>
            <a:off x="838200" y="1600200"/>
            <a:ext cx="57150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000">
                <a:solidFill>
                  <a:srgbClr val="FFFF66"/>
                </a:solidFill>
                <a:latin typeface="Calibri" pitchFamily="34" charset="0"/>
              </a:rPr>
              <a:t>Appearance</a:t>
            </a:r>
          </a:p>
          <a:p>
            <a:pPr marL="742950" lvl="1" indent="-285750" eaLnBrk="0" hangingPunct="0">
              <a:spcBef>
                <a:spcPct val="20000"/>
              </a:spcBef>
              <a:buFont typeface="Arial" charset="0"/>
              <a:buChar char="–"/>
            </a:pPr>
            <a:r>
              <a:rPr lang="en-US">
                <a:solidFill>
                  <a:schemeClr val="bg1"/>
                </a:solidFill>
                <a:latin typeface="Calibri" pitchFamily="34" charset="0"/>
              </a:rPr>
              <a:t>Professional attire…little lawyers</a:t>
            </a:r>
          </a:p>
          <a:p>
            <a:pPr marL="742950" lvl="1" indent="-285750" eaLnBrk="0" hangingPunct="0">
              <a:spcBef>
                <a:spcPct val="20000"/>
              </a:spcBef>
              <a:buFont typeface="Arial" charset="0"/>
              <a:buChar char="–"/>
            </a:pPr>
            <a:r>
              <a:rPr lang="en-US">
                <a:solidFill>
                  <a:schemeClr val="bg1"/>
                </a:solidFill>
                <a:latin typeface="Calibri" pitchFamily="34" charset="0"/>
              </a:rPr>
              <a:t>Congenial/confident body language</a:t>
            </a:r>
          </a:p>
          <a:p>
            <a:pPr marL="742950" lvl="1" indent="-285750" eaLnBrk="0" hangingPunct="0">
              <a:spcBef>
                <a:spcPct val="20000"/>
              </a:spcBef>
              <a:buFont typeface="Arial" charset="0"/>
              <a:buChar char="–"/>
            </a:pPr>
            <a:r>
              <a:rPr lang="en-US">
                <a:solidFill>
                  <a:schemeClr val="bg1"/>
                </a:solidFill>
                <a:latin typeface="Calibri" pitchFamily="34" charset="0"/>
              </a:rPr>
              <a:t>Put together/care about the impression you make</a:t>
            </a:r>
          </a:p>
          <a:p>
            <a:pPr marL="342900" indent="-342900" eaLnBrk="0" hangingPunct="0">
              <a:spcBef>
                <a:spcPct val="20000"/>
              </a:spcBef>
              <a:buFont typeface="Arial" charset="0"/>
              <a:buChar char="•"/>
            </a:pPr>
            <a:r>
              <a:rPr lang="en-US" sz="2000">
                <a:solidFill>
                  <a:srgbClr val="FFFF66"/>
                </a:solidFill>
                <a:latin typeface="Calibri" pitchFamily="34" charset="0"/>
              </a:rPr>
              <a:t>Knowledge</a:t>
            </a:r>
          </a:p>
          <a:p>
            <a:pPr marL="742950" lvl="1" indent="-285750" eaLnBrk="0" hangingPunct="0">
              <a:spcBef>
                <a:spcPct val="20000"/>
              </a:spcBef>
              <a:buFont typeface="Arial" charset="0"/>
              <a:buChar char="–"/>
            </a:pPr>
            <a:r>
              <a:rPr lang="en-US">
                <a:solidFill>
                  <a:schemeClr val="bg1"/>
                </a:solidFill>
                <a:latin typeface="Calibri" pitchFamily="34" charset="0"/>
              </a:rPr>
              <a:t>Access to relevant facts</a:t>
            </a:r>
          </a:p>
          <a:p>
            <a:pPr marL="742950" lvl="1" indent="-285750" eaLnBrk="0" hangingPunct="0">
              <a:spcBef>
                <a:spcPct val="20000"/>
              </a:spcBef>
              <a:buFont typeface="Arial" charset="0"/>
              <a:buChar char="–"/>
            </a:pPr>
            <a:r>
              <a:rPr lang="en-US">
                <a:solidFill>
                  <a:schemeClr val="bg1"/>
                </a:solidFill>
                <a:latin typeface="Calibri" pitchFamily="34" charset="0"/>
              </a:rPr>
              <a:t>Educated vocabulary</a:t>
            </a:r>
          </a:p>
          <a:p>
            <a:pPr marL="742950" lvl="1" indent="-285750" eaLnBrk="0" hangingPunct="0">
              <a:spcBef>
                <a:spcPct val="20000"/>
              </a:spcBef>
              <a:buFont typeface="Arial" charset="0"/>
              <a:buChar char="–"/>
            </a:pPr>
            <a:r>
              <a:rPr lang="en-US">
                <a:solidFill>
                  <a:schemeClr val="bg1"/>
                </a:solidFill>
                <a:latin typeface="Calibri" pitchFamily="34" charset="0"/>
              </a:rPr>
              <a:t>Compelling big picture narrative</a:t>
            </a:r>
          </a:p>
          <a:p>
            <a:pPr marL="342900" indent="-342900" eaLnBrk="0" hangingPunct="0">
              <a:spcBef>
                <a:spcPct val="20000"/>
              </a:spcBef>
              <a:buFont typeface="Arial" charset="0"/>
              <a:buChar char="•"/>
            </a:pPr>
            <a:r>
              <a:rPr lang="en-US" sz="2000">
                <a:solidFill>
                  <a:srgbClr val="FFFF66"/>
                </a:solidFill>
                <a:latin typeface="Calibri" pitchFamily="34" charset="0"/>
              </a:rPr>
              <a:t>Advocacy</a:t>
            </a:r>
          </a:p>
          <a:p>
            <a:pPr marL="742950" lvl="1" indent="-285750" eaLnBrk="0" hangingPunct="0">
              <a:spcBef>
                <a:spcPct val="20000"/>
              </a:spcBef>
              <a:buFont typeface="Arial" charset="0"/>
              <a:buChar char="–"/>
            </a:pPr>
            <a:r>
              <a:rPr lang="en-US">
                <a:solidFill>
                  <a:schemeClr val="bg1"/>
                </a:solidFill>
                <a:latin typeface="Calibri" pitchFamily="34" charset="0"/>
              </a:rPr>
              <a:t>Representing concerns of a larger group</a:t>
            </a:r>
          </a:p>
          <a:p>
            <a:pPr marL="742950" lvl="1" indent="-285750" eaLnBrk="0" hangingPunct="0">
              <a:spcBef>
                <a:spcPct val="20000"/>
              </a:spcBef>
              <a:buFont typeface="Arial" charset="0"/>
              <a:buChar char="–"/>
            </a:pPr>
            <a:r>
              <a:rPr lang="en-US">
                <a:solidFill>
                  <a:schemeClr val="bg1"/>
                </a:solidFill>
                <a:latin typeface="Calibri" pitchFamily="34" charset="0"/>
              </a:rPr>
              <a:t>Speaking for more than just your team</a:t>
            </a:r>
          </a:p>
          <a:p>
            <a:pPr marL="742950" lvl="1" indent="-285750" eaLnBrk="0" hangingPunct="0">
              <a:spcBef>
                <a:spcPct val="20000"/>
              </a:spcBef>
              <a:buFont typeface="Arial" charset="0"/>
              <a:buChar char="–"/>
            </a:pPr>
            <a:r>
              <a:rPr lang="en-US">
                <a:solidFill>
                  <a:schemeClr val="bg1"/>
                </a:solidFill>
                <a:latin typeface="Calibri" pitchFamily="34" charset="0"/>
              </a:rPr>
              <a:t>NOT just a petty argument between  students</a:t>
            </a:r>
          </a:p>
        </p:txBody>
      </p:sp>
      <p:pic>
        <p:nvPicPr>
          <p:cNvPr id="24579" name="Picture 6" descr="business_team_medium"/>
          <p:cNvPicPr>
            <a:picLocks noChangeAspect="1" noChangeArrowheads="1"/>
          </p:cNvPicPr>
          <p:nvPr/>
        </p:nvPicPr>
        <p:blipFill>
          <a:blip r:embed="rId3"/>
          <a:srcRect l="44815" t="12383" r="10918"/>
          <a:stretch>
            <a:fillRect/>
          </a:stretch>
        </p:blipFill>
        <p:spPr bwMode="auto">
          <a:xfrm>
            <a:off x="6172200" y="3276600"/>
            <a:ext cx="2514600" cy="23733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t>How to Build: </a:t>
            </a:r>
            <a:r>
              <a:rPr lang="en-US">
                <a:solidFill>
                  <a:srgbClr val="FFFF00"/>
                </a:solidFill>
              </a:rPr>
              <a:t>Pathos</a:t>
            </a:r>
          </a:p>
        </p:txBody>
      </p:sp>
      <p:sp>
        <p:nvSpPr>
          <p:cNvPr id="26626" name="Rectangle 5"/>
          <p:cNvSpPr>
            <a:spLocks/>
          </p:cNvSpPr>
          <p:nvPr/>
        </p:nvSpPr>
        <p:spPr bwMode="auto">
          <a:xfrm>
            <a:off x="838200" y="1600200"/>
            <a:ext cx="53340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000">
                <a:solidFill>
                  <a:srgbClr val="FFFF66"/>
                </a:solidFill>
                <a:latin typeface="Calibri" pitchFamily="34" charset="0"/>
              </a:rPr>
              <a:t>Pathos Analysis</a:t>
            </a:r>
          </a:p>
          <a:p>
            <a:pPr marL="742950" lvl="1" indent="-285750" eaLnBrk="0" hangingPunct="0">
              <a:spcBef>
                <a:spcPct val="20000"/>
              </a:spcBef>
              <a:buFont typeface="Arial" charset="0"/>
              <a:buChar char="–"/>
            </a:pPr>
            <a:r>
              <a:rPr lang="en-US">
                <a:solidFill>
                  <a:schemeClr val="bg1"/>
                </a:solidFill>
                <a:latin typeface="Calibri" pitchFamily="34" charset="0"/>
              </a:rPr>
              <a:t>What shared concern prompts the motion?</a:t>
            </a:r>
          </a:p>
          <a:p>
            <a:pPr marL="742950" lvl="1" indent="-285750" eaLnBrk="0" hangingPunct="0">
              <a:spcBef>
                <a:spcPct val="20000"/>
              </a:spcBef>
              <a:buFont typeface="Arial" charset="0"/>
              <a:buChar char="–"/>
            </a:pPr>
            <a:r>
              <a:rPr lang="en-US">
                <a:solidFill>
                  <a:schemeClr val="bg1"/>
                </a:solidFill>
                <a:latin typeface="Calibri" pitchFamily="34" charset="0"/>
              </a:rPr>
              <a:t>If you care about “_________”, you should care about the outcome of today’s debate</a:t>
            </a:r>
          </a:p>
          <a:p>
            <a:pPr marL="742950" lvl="1" indent="-285750" eaLnBrk="0" hangingPunct="0">
              <a:spcBef>
                <a:spcPct val="20000"/>
              </a:spcBef>
              <a:buFont typeface="Arial" charset="0"/>
              <a:buChar char="–"/>
            </a:pPr>
            <a:r>
              <a:rPr lang="en-US">
                <a:solidFill>
                  <a:schemeClr val="bg1"/>
                </a:solidFill>
                <a:latin typeface="Calibri" pitchFamily="34" charset="0"/>
              </a:rPr>
              <a:t>If you care about “_________”, we will show you why you should affirm/negate the motion</a:t>
            </a:r>
          </a:p>
          <a:p>
            <a:pPr marL="342900" indent="-342900" eaLnBrk="0" hangingPunct="0">
              <a:spcBef>
                <a:spcPct val="20000"/>
              </a:spcBef>
              <a:buFont typeface="Arial" charset="0"/>
              <a:buChar char="•"/>
            </a:pPr>
            <a:r>
              <a:rPr lang="en-US" sz="2000">
                <a:solidFill>
                  <a:srgbClr val="FFFF66"/>
                </a:solidFill>
                <a:latin typeface="Calibri" pitchFamily="34" charset="0"/>
              </a:rPr>
              <a:t>Make It Personal</a:t>
            </a:r>
          </a:p>
          <a:p>
            <a:pPr marL="742950" lvl="1" indent="-285750" eaLnBrk="0" hangingPunct="0">
              <a:spcBef>
                <a:spcPct val="20000"/>
              </a:spcBef>
              <a:buFont typeface="Arial" charset="0"/>
              <a:buChar char="–"/>
            </a:pPr>
            <a:r>
              <a:rPr lang="en-US">
                <a:solidFill>
                  <a:schemeClr val="bg1"/>
                </a:solidFill>
                <a:latin typeface="Calibri" pitchFamily="34" charset="0"/>
              </a:rPr>
              <a:t>Tell a story about real people</a:t>
            </a:r>
          </a:p>
          <a:p>
            <a:pPr marL="742950" lvl="1" indent="-285750" eaLnBrk="0" hangingPunct="0">
              <a:spcBef>
                <a:spcPct val="20000"/>
              </a:spcBef>
              <a:buFont typeface="Arial" charset="0"/>
              <a:buChar char="–"/>
            </a:pPr>
            <a:r>
              <a:rPr lang="en-US">
                <a:solidFill>
                  <a:schemeClr val="bg1"/>
                </a:solidFill>
                <a:latin typeface="Calibri" pitchFamily="34" charset="0"/>
              </a:rPr>
              <a:t>Reference real people relevant to your judge…your sons &amp; daughters, sisters &amp; brothers, friends &amp; neighbors</a:t>
            </a:r>
          </a:p>
          <a:p>
            <a:pPr marL="342900" indent="-342900" eaLnBrk="0" hangingPunct="0">
              <a:spcBef>
                <a:spcPct val="20000"/>
              </a:spcBef>
              <a:buFont typeface="Arial" charset="0"/>
              <a:buChar char="•"/>
            </a:pPr>
            <a:r>
              <a:rPr lang="en-US" sz="2000">
                <a:solidFill>
                  <a:srgbClr val="FFFF66"/>
                </a:solidFill>
                <a:latin typeface="Calibri" pitchFamily="34" charset="0"/>
              </a:rPr>
              <a:t>Guided Visualization</a:t>
            </a:r>
          </a:p>
          <a:p>
            <a:pPr marL="742950" lvl="1" indent="-285750" eaLnBrk="0" hangingPunct="0">
              <a:spcBef>
                <a:spcPct val="20000"/>
              </a:spcBef>
              <a:buFont typeface="Arial" charset="0"/>
              <a:buChar char="–"/>
            </a:pPr>
            <a:r>
              <a:rPr lang="en-US">
                <a:solidFill>
                  <a:schemeClr val="bg1"/>
                </a:solidFill>
                <a:latin typeface="Calibri" pitchFamily="34" charset="0"/>
              </a:rPr>
              <a:t>Imagine a world where…</a:t>
            </a:r>
          </a:p>
          <a:p>
            <a:pPr marL="742950" lvl="1" indent="-285750" eaLnBrk="0" hangingPunct="0">
              <a:spcBef>
                <a:spcPct val="20000"/>
              </a:spcBef>
              <a:buFont typeface="Arial" charset="0"/>
              <a:buChar char="–"/>
            </a:pPr>
            <a:r>
              <a:rPr lang="en-US">
                <a:solidFill>
                  <a:schemeClr val="bg1"/>
                </a:solidFill>
                <a:latin typeface="Calibri" pitchFamily="34" charset="0"/>
              </a:rPr>
              <a:t>Our World/Their World</a:t>
            </a:r>
          </a:p>
        </p:txBody>
      </p:sp>
      <p:pic>
        <p:nvPicPr>
          <p:cNvPr id="26627" name="Picture 7" descr="ANd9GcRIaMOkpbS-yutbdsivU3neTFMkIHrfJf2E0syJdh-h4aapRyQFyA"/>
          <p:cNvPicPr>
            <a:picLocks noChangeAspect="1" noChangeArrowheads="1"/>
          </p:cNvPicPr>
          <p:nvPr/>
        </p:nvPicPr>
        <p:blipFill>
          <a:blip r:embed="rId3"/>
          <a:srcRect/>
          <a:stretch>
            <a:fillRect/>
          </a:stretch>
        </p:blipFill>
        <p:spPr bwMode="auto">
          <a:xfrm>
            <a:off x="6172200" y="4581525"/>
            <a:ext cx="2438400" cy="1371600"/>
          </a:xfrm>
          <a:prstGeom prst="rect">
            <a:avLst/>
          </a:prstGeom>
          <a:noFill/>
          <a:ln w="9525">
            <a:noFill/>
            <a:miter lim="800000"/>
            <a:headEnd/>
            <a:tailEnd/>
          </a:ln>
        </p:spPr>
      </p:pic>
      <p:pic>
        <p:nvPicPr>
          <p:cNvPr id="26628" name="Picture 9" descr="crying"/>
          <p:cNvPicPr>
            <a:picLocks noChangeAspect="1" noChangeArrowheads="1"/>
          </p:cNvPicPr>
          <p:nvPr/>
        </p:nvPicPr>
        <p:blipFill>
          <a:blip r:embed="rId4"/>
          <a:srcRect/>
          <a:stretch>
            <a:fillRect/>
          </a:stretch>
        </p:blipFill>
        <p:spPr bwMode="auto">
          <a:xfrm>
            <a:off x="6172200" y="1905000"/>
            <a:ext cx="2438400" cy="243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t>How to Build: </a:t>
            </a:r>
            <a:r>
              <a:rPr lang="en-US">
                <a:solidFill>
                  <a:srgbClr val="FFFF00"/>
                </a:solidFill>
              </a:rPr>
              <a:t>Logos</a:t>
            </a:r>
          </a:p>
        </p:txBody>
      </p:sp>
      <p:sp>
        <p:nvSpPr>
          <p:cNvPr id="28674" name="Rectangle 5"/>
          <p:cNvSpPr>
            <a:spLocks/>
          </p:cNvSpPr>
          <p:nvPr/>
        </p:nvSpPr>
        <p:spPr bwMode="auto">
          <a:xfrm>
            <a:off x="838200" y="1600200"/>
            <a:ext cx="53340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a:solidFill>
                  <a:srgbClr val="FFFF66"/>
                </a:solidFill>
                <a:latin typeface="Calibri" pitchFamily="34" charset="0"/>
              </a:rPr>
              <a:t>Framework</a:t>
            </a:r>
          </a:p>
          <a:p>
            <a:pPr marL="742950" lvl="1" indent="-285750" eaLnBrk="0" hangingPunct="0">
              <a:spcBef>
                <a:spcPct val="20000"/>
              </a:spcBef>
              <a:buFont typeface="Arial" charset="0"/>
              <a:buChar char="–"/>
            </a:pPr>
            <a:r>
              <a:rPr lang="en-US" sz="1600">
                <a:solidFill>
                  <a:schemeClr val="bg1"/>
                </a:solidFill>
                <a:latin typeface="Calibri" pitchFamily="34" charset="0"/>
              </a:rPr>
              <a:t>How to approach the question asked by the motion?</a:t>
            </a:r>
          </a:p>
          <a:p>
            <a:pPr marL="742950" lvl="1" indent="-285750" eaLnBrk="0" hangingPunct="0">
              <a:spcBef>
                <a:spcPct val="20000"/>
              </a:spcBef>
              <a:buFont typeface="Arial" charset="0"/>
              <a:buChar char="–"/>
            </a:pPr>
            <a:r>
              <a:rPr lang="en-US" sz="1600">
                <a:solidFill>
                  <a:schemeClr val="bg1"/>
                </a:solidFill>
                <a:latin typeface="Calibri" pitchFamily="34" charset="0"/>
              </a:rPr>
              <a:t>Is it a question of values, rights, military strategy, economic benefit or ???</a:t>
            </a:r>
          </a:p>
          <a:p>
            <a:pPr marL="342900" indent="-342900" eaLnBrk="0" hangingPunct="0">
              <a:spcBef>
                <a:spcPct val="20000"/>
              </a:spcBef>
              <a:buFont typeface="Arial" charset="0"/>
              <a:buChar char="•"/>
            </a:pPr>
            <a:r>
              <a:rPr lang="en-US">
                <a:solidFill>
                  <a:srgbClr val="FFFF66"/>
                </a:solidFill>
                <a:latin typeface="Calibri" pitchFamily="34" charset="0"/>
              </a:rPr>
              <a:t>Complete Arguments (ARE)</a:t>
            </a:r>
          </a:p>
          <a:p>
            <a:pPr marL="742950" lvl="1" indent="-285750" eaLnBrk="0" hangingPunct="0">
              <a:spcBef>
                <a:spcPct val="20000"/>
              </a:spcBef>
              <a:buFont typeface="Arial" charset="0"/>
              <a:buChar char="–"/>
            </a:pPr>
            <a:r>
              <a:rPr lang="en-US" sz="1600">
                <a:solidFill>
                  <a:schemeClr val="bg1"/>
                </a:solidFill>
                <a:latin typeface="Calibri" pitchFamily="34" charset="0"/>
              </a:rPr>
              <a:t>Assertion</a:t>
            </a:r>
          </a:p>
          <a:p>
            <a:pPr marL="742950" lvl="1" indent="-285750" eaLnBrk="0" hangingPunct="0">
              <a:spcBef>
                <a:spcPct val="20000"/>
              </a:spcBef>
              <a:buFont typeface="Arial" charset="0"/>
              <a:buChar char="–"/>
            </a:pPr>
            <a:r>
              <a:rPr lang="en-US" sz="1600">
                <a:solidFill>
                  <a:schemeClr val="bg1"/>
                </a:solidFill>
                <a:latin typeface="Calibri" pitchFamily="34" charset="0"/>
              </a:rPr>
              <a:t>Reasoning</a:t>
            </a:r>
          </a:p>
          <a:p>
            <a:pPr marL="742950" lvl="1" indent="-285750" eaLnBrk="0" hangingPunct="0">
              <a:spcBef>
                <a:spcPct val="20000"/>
              </a:spcBef>
              <a:buFont typeface="Arial" charset="0"/>
              <a:buChar char="–"/>
            </a:pPr>
            <a:r>
              <a:rPr lang="en-US" sz="1600">
                <a:solidFill>
                  <a:schemeClr val="bg1"/>
                </a:solidFill>
                <a:latin typeface="Calibri" pitchFamily="34" charset="0"/>
              </a:rPr>
              <a:t>Evidence</a:t>
            </a:r>
          </a:p>
          <a:p>
            <a:pPr marL="342900" indent="-342900" eaLnBrk="0" hangingPunct="0">
              <a:spcBef>
                <a:spcPct val="20000"/>
              </a:spcBef>
              <a:buFont typeface="Arial" charset="0"/>
              <a:buChar char="•"/>
            </a:pPr>
            <a:r>
              <a:rPr lang="en-US">
                <a:solidFill>
                  <a:srgbClr val="FFFF66"/>
                </a:solidFill>
                <a:latin typeface="Calibri" pitchFamily="34" charset="0"/>
              </a:rPr>
              <a:t>Direct Clash</a:t>
            </a:r>
          </a:p>
          <a:p>
            <a:pPr marL="742950" lvl="1" indent="-285750" eaLnBrk="0" hangingPunct="0">
              <a:spcBef>
                <a:spcPct val="20000"/>
              </a:spcBef>
              <a:buFont typeface="Arial" charset="0"/>
              <a:buChar char="–"/>
            </a:pPr>
            <a:r>
              <a:rPr lang="en-US" sz="1600">
                <a:solidFill>
                  <a:schemeClr val="bg1"/>
                </a:solidFill>
                <a:latin typeface="Calibri" pitchFamily="34" charset="0"/>
              </a:rPr>
              <a:t>Identify each of the opponent’s major arguments</a:t>
            </a:r>
          </a:p>
          <a:p>
            <a:pPr marL="742950" lvl="1" indent="-285750" eaLnBrk="0" hangingPunct="0">
              <a:spcBef>
                <a:spcPct val="20000"/>
              </a:spcBef>
              <a:buFont typeface="Arial" charset="0"/>
              <a:buChar char="–"/>
            </a:pPr>
            <a:r>
              <a:rPr lang="en-US" sz="1600">
                <a:solidFill>
                  <a:schemeClr val="bg1"/>
                </a:solidFill>
                <a:latin typeface="Calibri" pitchFamily="34" charset="0"/>
              </a:rPr>
              <a:t>Address each argument individually (or group them)</a:t>
            </a:r>
          </a:p>
          <a:p>
            <a:pPr marL="742950" lvl="1" indent="-285750" eaLnBrk="0" hangingPunct="0">
              <a:spcBef>
                <a:spcPct val="20000"/>
              </a:spcBef>
              <a:buFont typeface="Arial" charset="0"/>
              <a:buChar char="–"/>
            </a:pPr>
            <a:r>
              <a:rPr lang="en-US" sz="1600">
                <a:solidFill>
                  <a:schemeClr val="bg1"/>
                </a:solidFill>
                <a:latin typeface="Calibri" pitchFamily="34" charset="0"/>
              </a:rPr>
              <a:t>Show why each argument is incomplete, built on faulty logic or is disproved by counter-evidence </a:t>
            </a:r>
          </a:p>
        </p:txBody>
      </p:sp>
      <p:pic>
        <p:nvPicPr>
          <p:cNvPr id="28675" name="Picture 7" descr="ANd9GcRiMJQIvHFts7B5LJt7rE4D4q2pd8tIPKScA2JWXgb0u-fNZ4gt6AjX2yKP"/>
          <p:cNvPicPr>
            <a:picLocks noChangeAspect="1" noChangeArrowheads="1"/>
          </p:cNvPicPr>
          <p:nvPr/>
        </p:nvPicPr>
        <p:blipFill>
          <a:blip r:embed="rId2"/>
          <a:srcRect/>
          <a:stretch>
            <a:fillRect/>
          </a:stretch>
        </p:blipFill>
        <p:spPr bwMode="auto">
          <a:xfrm>
            <a:off x="6629400" y="1752600"/>
            <a:ext cx="1876425" cy="2438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a:solidFill>
                  <a:srgbClr val="FFFF66"/>
                </a:solidFill>
              </a:rPr>
              <a:t>Persuasion Formula</a:t>
            </a:r>
          </a:p>
        </p:txBody>
      </p:sp>
      <p:sp>
        <p:nvSpPr>
          <p:cNvPr id="29698" name="Rectangle 3"/>
          <p:cNvSpPr>
            <a:spLocks noGrp="1"/>
          </p:cNvSpPr>
          <p:nvPr>
            <p:ph type="body" idx="1"/>
          </p:nvPr>
        </p:nvSpPr>
        <p:spPr>
          <a:xfrm>
            <a:off x="457200" y="1600200"/>
            <a:ext cx="5257800" cy="4525963"/>
          </a:xfrm>
        </p:spPr>
        <p:txBody>
          <a:bodyPr/>
          <a:lstStyle/>
          <a:p>
            <a:pPr>
              <a:buFont typeface="Arial" charset="0"/>
              <a:buNone/>
            </a:pPr>
            <a:r>
              <a:rPr lang="en-US" sz="4000"/>
              <a:t>Ethos + Pathos + Logos = Persuasion = Power = </a:t>
            </a:r>
            <a:r>
              <a:rPr lang="en-US" sz="4000">
                <a:solidFill>
                  <a:srgbClr val="FFFF66"/>
                </a:solidFill>
              </a:rPr>
              <a:t>Winning Parli Debate</a:t>
            </a:r>
          </a:p>
        </p:txBody>
      </p:sp>
      <p:pic>
        <p:nvPicPr>
          <p:cNvPr id="29699" name="Picture 4" descr="WHS_state_champions_2012"/>
          <p:cNvPicPr>
            <a:picLocks noChangeAspect="1" noChangeArrowheads="1"/>
          </p:cNvPicPr>
          <p:nvPr/>
        </p:nvPicPr>
        <p:blipFill>
          <a:blip r:embed="rId3"/>
          <a:srcRect/>
          <a:stretch>
            <a:fillRect/>
          </a:stretch>
        </p:blipFill>
        <p:spPr bwMode="auto">
          <a:xfrm>
            <a:off x="5715000" y="3810000"/>
            <a:ext cx="2971800" cy="2228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4506</TotalTime>
  <Words>799</Words>
  <Application>Microsoft Office PowerPoint</Application>
  <PresentationFormat>On-screen Show (4:3)</PresentationFormat>
  <Paragraphs>107</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Brush Script MT</vt:lpstr>
      <vt:lpstr>Calibri</vt:lpstr>
      <vt:lpstr>Office Theme</vt:lpstr>
      <vt:lpstr>The Power of Persuasion in Parliamentary Debate</vt:lpstr>
      <vt:lpstr>What is Parliamentary Debate?</vt:lpstr>
      <vt:lpstr>What is Parliamentary Debate?</vt:lpstr>
      <vt:lpstr>What is Persuasion?</vt:lpstr>
      <vt:lpstr>Elements of Persuasion</vt:lpstr>
      <vt:lpstr>How to Build: Ethos</vt:lpstr>
      <vt:lpstr>How to Build: Pathos</vt:lpstr>
      <vt:lpstr>How to Build: Logos</vt:lpstr>
      <vt:lpstr>Persuasion Formula</vt:lpstr>
      <vt:lpstr>Models of Persuasion – Sales &amp; Marketing</vt:lpstr>
      <vt:lpstr>Persuasion Model: Monroe’s Motivated Sequence</vt:lpstr>
      <vt:lpstr>Persuasion Model: Parliamentary Debate</vt:lpstr>
      <vt:lpstr>Conclusion: The Power of Persuasion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101</dc:title>
  <dc:creator>VinterActive</dc:creator>
  <cp:lastModifiedBy>Bryan St. Amant</cp:lastModifiedBy>
  <cp:revision>40</cp:revision>
  <dcterms:modified xsi:type="dcterms:W3CDTF">2017-07-28T00:27:45Z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TC018935939991</vt:lpwstr>
  </property>
</Properties>
</file>